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3E84-7067-4E99-8F97-825E2E5F2D8F}" type="datetimeFigureOut">
              <a:rPr lang="en-US" smtClean="0"/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4AF3-A2C5-4BC4-8644-D2DBE6B5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22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3E84-7067-4E99-8F97-825E2E5F2D8F}" type="datetimeFigureOut">
              <a:rPr lang="en-US" smtClean="0"/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4AF3-A2C5-4BC4-8644-D2DBE6B5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174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3E84-7067-4E99-8F97-825E2E5F2D8F}" type="datetimeFigureOut">
              <a:rPr lang="en-US" smtClean="0"/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4AF3-A2C5-4BC4-8644-D2DBE6B5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6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3E84-7067-4E99-8F97-825E2E5F2D8F}" type="datetimeFigureOut">
              <a:rPr lang="en-US" smtClean="0"/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4AF3-A2C5-4BC4-8644-D2DBE6B5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99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3E84-7067-4E99-8F97-825E2E5F2D8F}" type="datetimeFigureOut">
              <a:rPr lang="en-US" smtClean="0"/>
              <a:t>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4AF3-A2C5-4BC4-8644-D2DBE6B5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075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3E84-7067-4E99-8F97-825E2E5F2D8F}" type="datetimeFigureOut">
              <a:rPr lang="en-US" smtClean="0"/>
              <a:t>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4AF3-A2C5-4BC4-8644-D2DBE6B5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417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3E84-7067-4E99-8F97-825E2E5F2D8F}" type="datetimeFigureOut">
              <a:rPr lang="en-US" smtClean="0"/>
              <a:t>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4AF3-A2C5-4BC4-8644-D2DBE6B5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517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3E84-7067-4E99-8F97-825E2E5F2D8F}" type="datetimeFigureOut">
              <a:rPr lang="en-US" smtClean="0"/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4AF3-A2C5-4BC4-8644-D2DBE6B5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291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3E84-7067-4E99-8F97-825E2E5F2D8F}" type="datetimeFigureOut">
              <a:rPr lang="en-US" smtClean="0"/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4AF3-A2C5-4BC4-8644-D2DBE6B5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075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3E84-7067-4E99-8F97-825E2E5F2D8F}" type="datetimeFigureOut">
              <a:rPr lang="en-US" smtClean="0"/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4AF3-A2C5-4BC4-8644-D2DBE6B5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95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3E84-7067-4E99-8F97-825E2E5F2D8F}" type="datetimeFigureOut">
              <a:rPr lang="en-US" smtClean="0"/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4AF3-A2C5-4BC4-8644-D2DBE6B5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941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F3E84-7067-4E99-8F97-825E2E5F2D8F}" type="datetimeFigureOut">
              <a:rPr lang="en-US" smtClean="0"/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F4AF3-A2C5-4BC4-8644-D2DBE6B5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5610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79142"/>
            <a:ext cx="9144000" cy="1059365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Kanya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Mahavidyalaya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Kharkhoda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438507"/>
            <a:ext cx="9144000" cy="4739269"/>
          </a:xfrm>
        </p:spPr>
        <p:txBody>
          <a:bodyPr/>
          <a:lstStyle/>
          <a:p>
            <a:endParaRPr lang="en-US" sz="2800" b="1" dirty="0" smtClean="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endParaRPr lang="en-US" sz="2800" b="1" dirty="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endParaRPr lang="en-US" sz="2800" b="1" dirty="0" smtClean="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r>
              <a:rPr lang="en-US" sz="2800" b="1" dirty="0" smtClean="0">
                <a:latin typeface="Arial Black" panose="020B0A040201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PRESENTATION OF</a:t>
            </a:r>
          </a:p>
          <a:p>
            <a:r>
              <a:rPr lang="en-US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DATABASE MANAGEMENT SYSTEM</a:t>
            </a:r>
            <a:r>
              <a:rPr lang="en-US" b="1" dirty="0" smtClean="0">
                <a:latin typeface="Arial Black" panose="020B0A04020102020204" pitchFamily="34" charset="0"/>
                <a:ea typeface="ＭＳ Ｐゴシック" panose="020B0600070205080204" pitchFamily="34" charset="-128"/>
              </a:rPr>
              <a:t> </a:t>
            </a:r>
          </a:p>
          <a:p>
            <a:endParaRPr lang="en-US" b="1" dirty="0">
              <a:latin typeface="Arial Black" panose="020B0A04020102020204" pitchFamily="34" charset="0"/>
              <a:ea typeface="ＭＳ Ｐゴシック" panose="020B0600070205080204" pitchFamily="34" charset="-128"/>
            </a:endParaRPr>
          </a:p>
          <a:p>
            <a:pPr algn="r"/>
            <a:r>
              <a:rPr lang="en-US" dirty="0" smtClean="0">
                <a:latin typeface="Arial Black" panose="020B0A04020102020204" pitchFamily="34" charset="0"/>
                <a:ea typeface="ＭＳ Ｐゴシック" panose="020B0600070205080204" pitchFamily="34" charset="-128"/>
              </a:rPr>
              <a:t>Presented By:</a:t>
            </a:r>
          </a:p>
          <a:p>
            <a:pPr algn="r"/>
            <a:r>
              <a:rPr lang="en-US" dirty="0" err="1" smtClean="0">
                <a:latin typeface="Arial Black" panose="020B0A04020102020204" pitchFamily="34" charset="0"/>
                <a:ea typeface="ＭＳ Ｐゴシック" panose="020B0600070205080204" pitchFamily="34" charset="-128"/>
              </a:rPr>
              <a:t>Mrs.Nisha</a:t>
            </a:r>
            <a:r>
              <a:rPr lang="en-US" dirty="0" smtClean="0">
                <a:latin typeface="Arial Black" panose="020B0A04020102020204" pitchFamily="34" charset="0"/>
                <a:ea typeface="ＭＳ Ｐゴシック" panose="020B0600070205080204" pitchFamily="34" charset="-128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  <a:ea typeface="ＭＳ Ｐゴシック" panose="020B0600070205080204" pitchFamily="34" charset="-128"/>
              </a:rPr>
              <a:t>Suhag</a:t>
            </a:r>
            <a:endParaRPr lang="en-US" dirty="0" smtClean="0">
              <a:latin typeface="Arial Black" panose="020B0A04020102020204" pitchFamily="34" charset="0"/>
              <a:ea typeface="ＭＳ Ｐゴシック" panose="020B0600070205080204" pitchFamily="34" charset="-128"/>
            </a:endParaRPr>
          </a:p>
          <a:p>
            <a:endParaRPr lang="en-US" dirty="0">
              <a:latin typeface="Arial Black" panose="020B0A04020102020204" pitchFamily="34" charset="0"/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97772"/>
            <a:ext cx="1966332" cy="1759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063" y="1697772"/>
            <a:ext cx="2174488" cy="1759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129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DATABASE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 collection of data is referred to as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database.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1. record of students stored in files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2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information stored over internet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42477"/>
            <a:ext cx="10515600" cy="36344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DATABASE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SYSTEM: It is basically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computer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record keeping system (program).</a:t>
            </a:r>
          </a:p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MySQL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Microsoft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FileMaker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FoxPro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01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Purpose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database :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It reduces DATA REDUNDANCY to a large extent.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It controls DATA INCONSISTENCY.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It facilitate SHARING of data.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It ensures DATA SECURITY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64779"/>
            <a:ext cx="10515600" cy="3612183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Data Redundancy                            Data Inconsistency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862965"/>
              </p:ext>
            </p:extLst>
          </p:nvPr>
        </p:nvGraphicFramePr>
        <p:xfrm>
          <a:off x="939178" y="2961061"/>
          <a:ext cx="421268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228"/>
                <a:gridCol w="1404228"/>
                <a:gridCol w="140422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Harsh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23/1/1993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Paid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Amar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4/11/1994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Paid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Devendera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14/6/1992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Paid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Harsh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23/1/1993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Paid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075249"/>
              </p:ext>
            </p:extLst>
          </p:nvPr>
        </p:nvGraphicFramePr>
        <p:xfrm>
          <a:off x="5642516" y="2949910"/>
          <a:ext cx="498459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1532"/>
                <a:gridCol w="1661532"/>
                <a:gridCol w="16615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Harsh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23/1/1993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Paid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Amar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4/11/1994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Paid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Devendera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14/6/1992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Paid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Harsh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23/1/1993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Paid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894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182816" cy="638485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Various levels of database implementation (concept of abstraction)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3610"/>
            <a:ext cx="10515600" cy="517335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INTERNAL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(PHYSICAL LEVEL):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describes how data are actually stored on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storage medium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closest to database programmer.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Lowest level of database abstraction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CONCEPTUAL LEVEL: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describes what data are actually stored in database.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closest to the database manager.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an intermediate level of database abstraction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EXTERNAL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(VIEW LEVEL):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describes the way in which the data are viewed by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user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level closest to the users.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highest level of database abstraction.</a:t>
            </a:r>
          </a:p>
        </p:txBody>
      </p:sp>
    </p:spTree>
    <p:extLst>
      <p:ext uri="{BB962C8B-B14F-4D97-AF65-F5344CB8AC3E}">
        <p14:creationId xmlns:p14="http://schemas.microsoft.com/office/powerpoint/2010/main" val="258541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3451"/>
          </a:xfrm>
        </p:spPr>
        <p:txBody>
          <a:bodyPr/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levels of data abstraction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71599"/>
            <a:ext cx="10515600" cy="487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13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5916"/>
            <a:ext cx="10515600" cy="705392"/>
          </a:xfrm>
        </p:spPr>
        <p:txBody>
          <a:bodyPr/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81308"/>
            <a:ext cx="10515600" cy="51956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Relational data model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 : Items                                                                                                          Table : Shipments</a:t>
            </a:r>
          </a:p>
          <a:p>
            <a:pPr marL="0" indent="0" algn="ctr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Table: Suppliers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665644"/>
              </p:ext>
            </p:extLst>
          </p:nvPr>
        </p:nvGraphicFramePr>
        <p:xfrm>
          <a:off x="838200" y="1876270"/>
          <a:ext cx="4191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7000"/>
                <a:gridCol w="1397000"/>
                <a:gridCol w="1397000"/>
              </a:tblGrid>
              <a:tr h="341800">
                <a:tc>
                  <a:txBody>
                    <a:bodyPr/>
                    <a:lstStyle/>
                    <a:p>
                      <a:r>
                        <a:rPr lang="en-US" dirty="0" smtClean="0"/>
                        <a:t>Item#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Item 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Price</a:t>
                      </a:r>
                      <a:endParaRPr lang="en-US" dirty="0"/>
                    </a:p>
                  </a:txBody>
                  <a:tcPr/>
                </a:tc>
              </a:tr>
              <a:tr h="341800">
                <a:tc>
                  <a:txBody>
                    <a:bodyPr/>
                    <a:lstStyle/>
                    <a:p>
                      <a:r>
                        <a:rPr lang="en-US" dirty="0" smtClean="0"/>
                        <a:t>I1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Cake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50.00</a:t>
                      </a:r>
                      <a:endParaRPr lang="en-US" dirty="0"/>
                    </a:p>
                  </a:txBody>
                  <a:tcPr/>
                </a:tc>
              </a:tr>
              <a:tr h="341800">
                <a:tc>
                  <a:txBody>
                    <a:bodyPr/>
                    <a:lstStyle/>
                    <a:p>
                      <a:r>
                        <a:rPr lang="en-US" dirty="0" smtClean="0"/>
                        <a:t>I2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Bread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09.00</a:t>
                      </a:r>
                      <a:endParaRPr lang="en-US" dirty="0"/>
                    </a:p>
                  </a:txBody>
                  <a:tcPr/>
                </a:tc>
              </a:tr>
              <a:tr h="341800">
                <a:tc>
                  <a:txBody>
                    <a:bodyPr/>
                    <a:lstStyle/>
                    <a:p>
                      <a:r>
                        <a:rPr lang="en-US" dirty="0" smtClean="0"/>
                        <a:t>I3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Biscuits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06.00</a:t>
                      </a:r>
                      <a:endParaRPr lang="en-US" dirty="0"/>
                    </a:p>
                  </a:txBody>
                  <a:tcPr/>
                </a:tc>
              </a:tr>
              <a:tr h="341800">
                <a:tc>
                  <a:txBody>
                    <a:bodyPr/>
                    <a:lstStyle/>
                    <a:p>
                      <a:r>
                        <a:rPr lang="en-US" dirty="0" smtClean="0"/>
                        <a:t>I4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Snacks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16.00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724624"/>
              </p:ext>
            </p:extLst>
          </p:nvPr>
        </p:nvGraphicFramePr>
        <p:xfrm>
          <a:off x="838200" y="3998125"/>
          <a:ext cx="4202152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1076"/>
                <a:gridCol w="2101076"/>
              </a:tblGrid>
              <a:tr h="29537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Supp</a:t>
                      </a:r>
                      <a:r>
                        <a:rPr lang="en-US" baseline="0" dirty="0" smtClean="0"/>
                        <a:t>#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Supp</a:t>
                      </a:r>
                      <a:r>
                        <a:rPr lang="en-US" baseline="0" dirty="0" smtClean="0"/>
                        <a:t>-n</a:t>
                      </a:r>
                      <a:r>
                        <a:rPr lang="en-US" dirty="0" smtClean="0"/>
                        <a:t>ame</a:t>
                      </a:r>
                      <a:endParaRPr lang="en-US" dirty="0"/>
                    </a:p>
                  </a:txBody>
                  <a:tcPr/>
                </a:tc>
              </a:tr>
              <a:tr h="295370">
                <a:tc>
                  <a:txBody>
                    <a:bodyPr/>
                    <a:lstStyle/>
                    <a:p>
                      <a:r>
                        <a:rPr lang="en-US" dirty="0" smtClean="0"/>
                        <a:t>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Britannia</a:t>
                      </a:r>
                      <a:endParaRPr lang="en-US" dirty="0"/>
                    </a:p>
                  </a:txBody>
                  <a:tcPr/>
                </a:tc>
              </a:tr>
              <a:tr h="295370">
                <a:tc>
                  <a:txBody>
                    <a:bodyPr/>
                    <a:lstStyle/>
                    <a:p>
                      <a:r>
                        <a:rPr lang="en-US" dirty="0" smtClean="0"/>
                        <a:t>S2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New Bakers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786248"/>
              </p:ext>
            </p:extLst>
          </p:nvPr>
        </p:nvGraphicFramePr>
        <p:xfrm>
          <a:off x="6345044" y="1879393"/>
          <a:ext cx="5008755" cy="2804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9585"/>
                <a:gridCol w="1669585"/>
                <a:gridCol w="1669585"/>
              </a:tblGrid>
              <a:tr h="467353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Supp</a:t>
                      </a:r>
                      <a:r>
                        <a:rPr lang="en-US" dirty="0" smtClean="0"/>
                        <a:t>#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Item#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Qty</a:t>
                      </a:r>
                      <a:r>
                        <a:rPr lang="en-US" dirty="0" smtClean="0"/>
                        <a:t>-Supplied</a:t>
                      </a:r>
                      <a:endParaRPr lang="en-US" dirty="0"/>
                    </a:p>
                  </a:txBody>
                  <a:tcPr/>
                </a:tc>
              </a:tr>
              <a:tr h="467353">
                <a:tc>
                  <a:txBody>
                    <a:bodyPr/>
                    <a:lstStyle/>
                    <a:p>
                      <a:r>
                        <a:rPr lang="en-US" dirty="0" smtClean="0"/>
                        <a:t>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  <a:tr h="467353">
                <a:tc>
                  <a:txBody>
                    <a:bodyPr/>
                    <a:lstStyle/>
                    <a:p>
                      <a:r>
                        <a:rPr lang="en-US" dirty="0" smtClean="0"/>
                        <a:t>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</a:tr>
              <a:tr h="467353">
                <a:tc>
                  <a:txBody>
                    <a:bodyPr/>
                    <a:lstStyle/>
                    <a:p>
                      <a:r>
                        <a:rPr lang="en-US" dirty="0" smtClean="0"/>
                        <a:t>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467353">
                <a:tc>
                  <a:txBody>
                    <a:bodyPr/>
                    <a:lstStyle/>
                    <a:p>
                      <a:r>
                        <a:rPr lang="en-US" dirty="0" smtClean="0"/>
                        <a:t>S2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05</a:t>
                      </a:r>
                      <a:endParaRPr lang="en-US" dirty="0"/>
                    </a:p>
                  </a:txBody>
                  <a:tcPr/>
                </a:tc>
              </a:tr>
              <a:tr h="467353">
                <a:tc>
                  <a:txBody>
                    <a:bodyPr/>
                    <a:lstStyle/>
                    <a:p>
                      <a:r>
                        <a:rPr lang="en-US" dirty="0" smtClean="0"/>
                        <a:t>S2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838200" y="4978119"/>
            <a:ext cx="105156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0" i="0" u="none" strike="noStrike" baseline="0" dirty="0" smtClean="0">
              <a:latin typeface="Constantia" panose="02030602050306030303" pitchFamily="18" charset="0"/>
            </a:endParaRPr>
          </a:p>
          <a:p>
            <a:r>
              <a:rPr lang="en-US" sz="20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DATA MODEL:</a:t>
            </a:r>
            <a:r>
              <a:rPr lang="en-US" sz="20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relational data model, the</a:t>
            </a:r>
            <a:r>
              <a:rPr lang="en-US" sz="2000" b="0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is stored in the form of tables (i.e. rows ad columns).</a:t>
            </a:r>
          </a:p>
          <a:p>
            <a:r>
              <a:rPr lang="en-US" sz="20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tables are called relations.</a:t>
            </a:r>
          </a:p>
          <a:p>
            <a:r>
              <a:rPr lang="en-US" sz="20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user of the relational database system may insert new tuples,</a:t>
            </a:r>
            <a:r>
              <a:rPr lang="en-US" sz="2000" b="0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delete tuples, and modify tuples.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94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2729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Network Data Model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38869"/>
            <a:ext cx="10515600" cy="223024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38200" y="4358334"/>
            <a:ext cx="10515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NETWORK DATA MODEL:</a:t>
            </a:r>
            <a:r>
              <a:rPr lang="en-US" sz="20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network data model differs</a:t>
            </a:r>
            <a:r>
              <a:rPr lang="en-US" sz="2000" b="0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the relational model.</a:t>
            </a:r>
          </a:p>
          <a:p>
            <a:r>
              <a:rPr lang="en-US" sz="20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this model data is represented by connection of records and</a:t>
            </a:r>
            <a:r>
              <a:rPr lang="en-US" sz="2000" b="0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relationships among data are represented by links.</a:t>
            </a:r>
          </a:p>
          <a:p>
            <a:r>
              <a:rPr lang="en-US" sz="20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Records are organized as graphs.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structure called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plex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structure.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20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9636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Hierarchical Data Model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2254" y="1307713"/>
            <a:ext cx="7973122" cy="25241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38200" y="4124789"/>
            <a:ext cx="10515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HIERARCHICAL DATA MODEL:</a:t>
            </a:r>
            <a:r>
              <a:rPr lang="en-US" sz="20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Data is represented by</a:t>
            </a:r>
            <a:r>
              <a:rPr lang="en-US" sz="2000" b="0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 of records and relationships among data by links, similar</a:t>
            </a:r>
            <a:r>
              <a:rPr lang="en-US" sz="2000" b="0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the network model.</a:t>
            </a:r>
          </a:p>
          <a:p>
            <a:r>
              <a:rPr lang="en-US" sz="20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Records are organized as trees rather than graphs.</a:t>
            </a:r>
          </a:p>
          <a:p>
            <a:r>
              <a:rPr lang="en-US" sz="20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Represents relationship among its records through parent child</a:t>
            </a:r>
            <a:r>
              <a:rPr lang="en-US" sz="2000" b="0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structure called tree structure.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84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3451"/>
          </a:xfrm>
        </p:spPr>
        <p:txBody>
          <a:bodyPr/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Data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8576"/>
            <a:ext cx="10515600" cy="502838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relational model was put forward by E.F.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Codd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IBM. It is considered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very important concept in DBMS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terminologies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Relation :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relation is a table i.e. data is arranged in rows and columns.</a:t>
            </a:r>
          </a:p>
          <a:p>
            <a:pPr>
              <a:lnSpc>
                <a:spcPct val="100000"/>
              </a:lnSpc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Tuple 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rows of tables are generally referred to as tuples.</a:t>
            </a:r>
          </a:p>
          <a:p>
            <a:pPr>
              <a:lnSpc>
                <a:spcPct val="100000"/>
              </a:lnSpc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Attributes 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columns of tables are generally referred to as attributes.</a:t>
            </a:r>
          </a:p>
          <a:p>
            <a:pPr>
              <a:lnSpc>
                <a:spcPct val="100000"/>
              </a:lnSpc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Degree 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number of attributes in a relation determine the degree of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relation.</a:t>
            </a:r>
          </a:p>
          <a:p>
            <a:pPr>
              <a:lnSpc>
                <a:spcPct val="100000"/>
              </a:lnSpc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Cardinality 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number of tuples in a relation is called the cardinality of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relation.</a:t>
            </a:r>
          </a:p>
        </p:txBody>
      </p:sp>
    </p:spTree>
    <p:extLst>
      <p:ext uri="{BB962C8B-B14F-4D97-AF65-F5344CB8AC3E}">
        <p14:creationId xmlns:p14="http://schemas.microsoft.com/office/powerpoint/2010/main" val="141751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8846"/>
          </a:xfrm>
        </p:spPr>
        <p:txBody>
          <a:bodyPr/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03972"/>
            <a:ext cx="10515600" cy="507299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view is a (virtual) table that does not really exist in its own right but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instead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derived from one or more underlying base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tables. 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an excellent way to give people access to some but not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information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(data abstraction).</a:t>
            </a:r>
          </a:p>
          <a:p>
            <a:pPr marL="0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Database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Keys are used to establish and identify relations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between tables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key: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 is a set of one or more attributes that can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uniquely identify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tuples within the relation.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Candidate key 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 attribute combinations inside a relation that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serve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primary key are candidate keys.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Alternate key: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candidate key that is not the primary key is called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alternate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Foreign key 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foreign key is a non key attribute whose value 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 from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primary key of another table.</a:t>
            </a:r>
          </a:p>
        </p:txBody>
      </p:sp>
    </p:spTree>
    <p:extLst>
      <p:ext uri="{BB962C8B-B14F-4D97-AF65-F5344CB8AC3E}">
        <p14:creationId xmlns:p14="http://schemas.microsoft.com/office/powerpoint/2010/main" val="218980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365125"/>
            <a:ext cx="105156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9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</TotalTime>
  <Words>664</Words>
  <Application>Microsoft Office PowerPoint</Application>
  <PresentationFormat>Widescreen</PresentationFormat>
  <Paragraphs>145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ＭＳ Ｐゴシック</vt:lpstr>
      <vt:lpstr>Arial</vt:lpstr>
      <vt:lpstr>Arial Black</vt:lpstr>
      <vt:lpstr>Calibri</vt:lpstr>
      <vt:lpstr>Calibri Light</vt:lpstr>
      <vt:lpstr>Constantia</vt:lpstr>
      <vt:lpstr>Times New Roman</vt:lpstr>
      <vt:lpstr>Office Theme</vt:lpstr>
      <vt:lpstr>Kanya Mahavidyalaya Kharkhoda</vt:lpstr>
      <vt:lpstr>  DATABASE : A collection of data is referred to as database. e.g. 1. record of students stored in files        2. information stored over internet</vt:lpstr>
      <vt:lpstr>  Purpose of database : 1. It reduces DATA REDUNDANCY to a large extent. 2. It controls DATA INCONSISTENCY. 3. It facilitate SHARING of data. 4. It ensures DATA SECURITY.</vt:lpstr>
      <vt:lpstr>Various levels of database implementation (concept of abstraction)</vt:lpstr>
      <vt:lpstr>Three levels of data abstraction</vt:lpstr>
      <vt:lpstr>DATA MODELS</vt:lpstr>
      <vt:lpstr>2. Network Data Model</vt:lpstr>
      <vt:lpstr>3. Hierarchical Data Model</vt:lpstr>
      <vt:lpstr>Relational Data Model</vt:lpstr>
      <vt:lpstr>Views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24</cp:revision>
  <dcterms:created xsi:type="dcterms:W3CDTF">2020-01-06T12:12:26Z</dcterms:created>
  <dcterms:modified xsi:type="dcterms:W3CDTF">2020-01-06T14:13:08Z</dcterms:modified>
</cp:coreProperties>
</file>