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9" r:id="rId3"/>
    <p:sldId id="268" r:id="rId4"/>
    <p:sldId id="257" r:id="rId5"/>
    <p:sldId id="258" r:id="rId6"/>
    <p:sldId id="259" r:id="rId7"/>
    <p:sldId id="260" r:id="rId8"/>
    <p:sldId id="261" r:id="rId9"/>
    <p:sldId id="262" r:id="rId10"/>
    <p:sldId id="263" r:id="rId11"/>
    <p:sldId id="264" r:id="rId12"/>
    <p:sldId id="265" r:id="rId13"/>
    <p:sldId id="266" r:id="rId14"/>
    <p:sldId id="267"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2378375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274586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117440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B5B276-2B6A-4796-B965-9A560CFB150C}"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3515629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2B5B276-2B6A-4796-B965-9A560CFB150C}"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251732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B5B276-2B6A-4796-B965-9A560CFB150C}"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402879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B5B276-2B6A-4796-B965-9A560CFB150C}"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354757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B5B276-2B6A-4796-B965-9A560CFB150C}"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4238799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B5B276-2B6A-4796-B965-9A560CFB150C}"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4055536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229984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12199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250313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5923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3883262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3628907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B5B276-2B6A-4796-B965-9A560CFB150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32A1F-C9C2-4C09-B754-10BC27005D18}" type="slidenum">
              <a:rPr lang="en-US" smtClean="0"/>
              <a:t>‹#›</a:t>
            </a:fld>
            <a:endParaRPr lang="en-US"/>
          </a:p>
        </p:txBody>
      </p:sp>
    </p:spTree>
    <p:extLst>
      <p:ext uri="{BB962C8B-B14F-4D97-AF65-F5344CB8AC3E}">
        <p14:creationId xmlns:p14="http://schemas.microsoft.com/office/powerpoint/2010/main" val="121213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B5B276-2B6A-4796-B965-9A560CFB150C}" type="datetimeFigureOut">
              <a:rPr lang="en-US" smtClean="0"/>
              <a:t>3/30/2020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DD32A1F-C9C2-4C09-B754-10BC27005D18}" type="slidenum">
              <a:rPr lang="en-US" smtClean="0"/>
              <a:t>‹#›</a:t>
            </a:fld>
            <a:endParaRPr lang="en-US"/>
          </a:p>
        </p:txBody>
      </p:sp>
    </p:spTree>
    <p:extLst>
      <p:ext uri="{BB962C8B-B14F-4D97-AF65-F5344CB8AC3E}">
        <p14:creationId xmlns:p14="http://schemas.microsoft.com/office/powerpoint/2010/main" val="17866975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777" y="154547"/>
            <a:ext cx="9144000" cy="1262130"/>
          </a:xfrm>
        </p:spPr>
        <p:txBody>
          <a:bodyPr>
            <a:noAutofit/>
          </a:bodyPr>
          <a:lstStyle/>
          <a:p>
            <a:pPr algn="ctr"/>
            <a:r>
              <a:rPr lang="en-US" sz="4000" b="1" spc="50" dirty="0">
                <a:ln w="0"/>
                <a:solidFill>
                  <a:srgbClr val="92D05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KANYA MAHAVIDYALAYA KHARKHODA</a:t>
            </a:r>
            <a:endParaRPr lang="en-US"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476777" y="1622737"/>
            <a:ext cx="9144000" cy="4613857"/>
          </a:xfrm>
        </p:spPr>
        <p:txBody>
          <a:bodyPr/>
          <a:lstStyle/>
          <a:p>
            <a:pPr algn="ctr"/>
            <a:r>
              <a:rPr lang="en-US" sz="4400" b="1" dirty="0">
                <a:solidFill>
                  <a:schemeClr val="tx1"/>
                </a:solidFill>
                <a:latin typeface="Times New Roman" panose="02020603050405020304" pitchFamily="18" charset="0"/>
                <a:cs typeface="Times New Roman" panose="02020603050405020304" pitchFamily="18" charset="0"/>
              </a:rPr>
              <a:t>Presentation </a:t>
            </a:r>
            <a:r>
              <a:rPr lang="en-US" sz="4400" b="1" dirty="0" smtClean="0">
                <a:solidFill>
                  <a:schemeClr val="tx1"/>
                </a:solidFill>
                <a:latin typeface="Times New Roman" panose="02020603050405020304" pitchFamily="18" charset="0"/>
                <a:cs typeface="Times New Roman" panose="02020603050405020304" pitchFamily="18" charset="0"/>
              </a:rPr>
              <a:t>of Multithreading</a:t>
            </a:r>
            <a:endParaRPr lang="en-US" sz="4400" b="1" dirty="0">
              <a:solidFill>
                <a:schemeClr val="tx1"/>
              </a:solidFill>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solidFill>
                  <a:schemeClr val="tx1"/>
                </a:solidFill>
                <a:latin typeface="Times New Roman" panose="02020603050405020304" pitchFamily="18" charset="0"/>
                <a:cs typeface="Times New Roman" panose="02020603050405020304" pitchFamily="18" charset="0"/>
              </a:rPr>
              <a:t>                                                                          </a:t>
            </a:r>
            <a:r>
              <a:rPr lang="en-US" sz="2800" b="1" dirty="0" smtClean="0">
                <a:solidFill>
                  <a:schemeClr val="tx1"/>
                </a:solidFill>
                <a:latin typeface="Times New Roman" panose="02020603050405020304" pitchFamily="18" charset="0"/>
                <a:cs typeface="Times New Roman" panose="02020603050405020304" pitchFamily="18" charset="0"/>
              </a:rPr>
              <a:t>                    Presented By:</a:t>
            </a:r>
          </a:p>
          <a:p>
            <a:pPr algn="just"/>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smtClean="0">
                <a:solidFill>
                  <a:schemeClr val="tx1"/>
                </a:solidFill>
                <a:latin typeface="Times New Roman" panose="02020603050405020304" pitchFamily="18" charset="0"/>
                <a:cs typeface="Times New Roman" panose="02020603050405020304" pitchFamily="18" charset="0"/>
              </a:rPr>
              <a:t>                                                                Mrs. </a:t>
            </a:r>
            <a:r>
              <a:rPr lang="en-US" sz="2800" b="1" dirty="0" err="1" smtClean="0">
                <a:solidFill>
                  <a:schemeClr val="tx1"/>
                </a:solidFill>
                <a:latin typeface="Times New Roman" panose="02020603050405020304" pitchFamily="18" charset="0"/>
                <a:cs typeface="Times New Roman" panose="02020603050405020304" pitchFamily="18" charset="0"/>
              </a:rPr>
              <a:t>Nisha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Suhag</a:t>
            </a:r>
            <a:endParaRPr lang="en-US" sz="2800" b="1" dirty="0">
              <a:solidFill>
                <a:schemeClr val="tx1"/>
              </a:solidFill>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476777" y="2558267"/>
            <a:ext cx="5542209" cy="3572076"/>
          </a:xfrm>
          <a:prstGeom prst="rect">
            <a:avLst/>
          </a:prstGeom>
        </p:spPr>
      </p:pic>
    </p:spTree>
    <p:extLst>
      <p:ext uri="{BB962C8B-B14F-4D97-AF65-F5344CB8AC3E}">
        <p14:creationId xmlns:p14="http://schemas.microsoft.com/office/powerpoint/2010/main" val="1444683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6063"/>
            <a:ext cx="10515600" cy="950588"/>
          </a:xfrm>
        </p:spPr>
        <p:txBody>
          <a:bodyPr/>
          <a:lstStyle/>
          <a:p>
            <a:pPr algn="ctr"/>
            <a:r>
              <a:rPr lang="en-US" b="1" dirty="0">
                <a:latin typeface="Times New Roman" panose="02020603050405020304" pitchFamily="18" charset="0"/>
                <a:cs typeface="Times New Roman" panose="02020603050405020304" pitchFamily="18" charset="0"/>
              </a:rPr>
              <a:t>What is Thread? </a:t>
            </a:r>
            <a:endParaRPr lang="en-US" dirty="0"/>
          </a:p>
        </p:txBody>
      </p:sp>
      <p:sp>
        <p:nvSpPr>
          <p:cNvPr id="3" name="Content Placeholder 2"/>
          <p:cNvSpPr>
            <a:spLocks noGrp="1"/>
          </p:cNvSpPr>
          <p:nvPr>
            <p:ph idx="1"/>
          </p:nvPr>
        </p:nvSpPr>
        <p:spPr>
          <a:xfrm>
            <a:off x="838200" y="1378039"/>
            <a:ext cx="10515600" cy="3361386"/>
          </a:xfrm>
        </p:spPr>
        <p:txBody>
          <a:bodyPr/>
          <a:lstStyle/>
          <a:p>
            <a:pPr marL="342900" indent="-342900" algn="just"/>
            <a:r>
              <a:rPr lang="en-US" dirty="0">
                <a:latin typeface="Times New Roman" panose="02020603050405020304" pitchFamily="18" charset="0"/>
                <a:cs typeface="Times New Roman" panose="02020603050405020304" pitchFamily="18" charset="0"/>
              </a:rPr>
              <a:t>A thread is a single sequential flow of execution within a program.</a:t>
            </a:r>
          </a:p>
          <a:p>
            <a:pPr marL="342900" indent="-342900" algn="just"/>
            <a:r>
              <a:rPr lang="en-US" dirty="0">
                <a:latin typeface="Times New Roman" panose="02020603050405020304" pitchFamily="18" charset="0"/>
                <a:cs typeface="Times New Roman" panose="02020603050405020304" pitchFamily="18" charset="0"/>
              </a:rPr>
              <a:t>A thread is a subset of process.</a:t>
            </a:r>
          </a:p>
          <a:p>
            <a:pPr marL="342900" indent="-342900" algn="just"/>
            <a:r>
              <a:rPr lang="en-US" dirty="0">
                <a:latin typeface="Times New Roman" panose="02020603050405020304" pitchFamily="18" charset="0"/>
                <a:cs typeface="Times New Roman" panose="02020603050405020304" pitchFamily="18" charset="0"/>
              </a:rPr>
              <a:t>Thread is considered as “Light Weight Process” because it use less resource than process.</a:t>
            </a:r>
          </a:p>
          <a:p>
            <a:pPr marL="342900" indent="-342900" algn="just"/>
            <a:r>
              <a:rPr lang="en-US" dirty="0">
                <a:latin typeface="Times New Roman" panose="02020603050405020304" pitchFamily="18" charset="0"/>
                <a:cs typeface="Times New Roman" panose="02020603050405020304" pitchFamily="18" charset="0"/>
              </a:rPr>
              <a:t>They share the address space of the process but process have their own address space.</a:t>
            </a:r>
          </a:p>
          <a:p>
            <a:pPr marL="342900" indent="-342900" algn="just"/>
            <a:r>
              <a:rPr lang="en-US" dirty="0">
                <a:latin typeface="Times New Roman" panose="02020603050405020304" pitchFamily="18" charset="0"/>
                <a:cs typeface="Times New Roman" panose="02020603050405020304" pitchFamily="18" charset="0"/>
              </a:rPr>
              <a:t>JVM create the thread whose task is to define the main thread.</a:t>
            </a:r>
          </a:p>
          <a:p>
            <a:endParaRPr lang="en-US" dirty="0"/>
          </a:p>
        </p:txBody>
      </p:sp>
      <p:pic>
        <p:nvPicPr>
          <p:cNvPr id="4" name="Picture 3"/>
          <p:cNvPicPr>
            <a:picLocks noChangeAspect="1"/>
          </p:cNvPicPr>
          <p:nvPr/>
        </p:nvPicPr>
        <p:blipFill>
          <a:blip r:embed="rId2"/>
          <a:stretch>
            <a:fillRect/>
          </a:stretch>
        </p:blipFill>
        <p:spPr>
          <a:xfrm>
            <a:off x="1476777" y="4293562"/>
            <a:ext cx="2760372" cy="2564438"/>
          </a:xfrm>
          <a:prstGeom prst="rect">
            <a:avLst/>
          </a:prstGeom>
        </p:spPr>
      </p:pic>
      <p:pic>
        <p:nvPicPr>
          <p:cNvPr id="5" name="Picture 4"/>
          <p:cNvPicPr>
            <a:picLocks noChangeAspect="1"/>
          </p:cNvPicPr>
          <p:nvPr/>
        </p:nvPicPr>
        <p:blipFill>
          <a:blip r:embed="rId3"/>
          <a:stretch>
            <a:fillRect/>
          </a:stretch>
        </p:blipFill>
        <p:spPr>
          <a:xfrm>
            <a:off x="5474040" y="4293562"/>
            <a:ext cx="4859315" cy="2555344"/>
          </a:xfrm>
          <a:prstGeom prst="rect">
            <a:avLst/>
          </a:prstGeom>
        </p:spPr>
      </p:pic>
    </p:spTree>
    <p:extLst>
      <p:ext uri="{BB962C8B-B14F-4D97-AF65-F5344CB8AC3E}">
        <p14:creationId xmlns:p14="http://schemas.microsoft.com/office/powerpoint/2010/main" val="2722253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latin typeface="Times New Roman" panose="02020603050405020304" pitchFamily="18" charset="0"/>
                <a:cs typeface="Times New Roman" panose="02020603050405020304" pitchFamily="18" charset="0"/>
              </a:rPr>
              <a:t>Creation of Thread</a:t>
            </a: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55313"/>
            <a:ext cx="10515600" cy="513867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You can create a thread in one of the following ways</a:t>
            </a:r>
            <a:r>
              <a:rPr lang="en-US" sz="2400" dirty="0" smtClean="0">
                <a:latin typeface="Times New Roman" panose="02020603050405020304" pitchFamily="18" charset="0"/>
                <a:cs typeface="Times New Roman" panose="02020603050405020304" pitchFamily="18" charset="0"/>
              </a:rPr>
              <a:t>:-</a:t>
            </a:r>
          </a:p>
          <a:p>
            <a:pPr marL="0" indent="0" algn="just">
              <a:buNone/>
            </a:pPr>
            <a:endParaRPr lang="en-US" sz="2400" dirty="0" smtClean="0">
              <a:latin typeface="Times New Roman" panose="02020603050405020304" pitchFamily="18" charset="0"/>
              <a:cs typeface="Times New Roman" panose="02020603050405020304" pitchFamily="18" charset="0"/>
            </a:endParaRPr>
          </a:p>
          <a:p>
            <a:pPr marL="514350" indent="-514350" algn="just">
              <a:buAutoNum type="arabicPeriod"/>
            </a:pPr>
            <a:r>
              <a:rPr lang="en-US" sz="2400" dirty="0" smtClean="0">
                <a:latin typeface="Times New Roman" panose="02020603050405020304" pitchFamily="18" charset="0"/>
                <a:cs typeface="Times New Roman" panose="02020603050405020304" pitchFamily="18" charset="0"/>
              </a:rPr>
              <a:t>Extending </a:t>
            </a:r>
            <a:r>
              <a:rPr lang="en-US" sz="2400" dirty="0">
                <a:latin typeface="Times New Roman" panose="02020603050405020304" pitchFamily="18" charset="0"/>
                <a:cs typeface="Times New Roman" panose="02020603050405020304" pitchFamily="18" charset="0"/>
              </a:rPr>
              <a:t>Thread: The first way to create a thread is to create a new class that extends the Thread class and then to create an instance of this class. This class must override the run() method which is the entry point for the new thread</a:t>
            </a:r>
            <a:r>
              <a:rPr lang="en-US" sz="2400" dirty="0" smtClean="0">
                <a:latin typeface="Times New Roman" panose="02020603050405020304" pitchFamily="18" charset="0"/>
                <a:cs typeface="Times New Roman" panose="02020603050405020304" pitchFamily="18" charset="0"/>
              </a:rPr>
              <a:t>.</a:t>
            </a:r>
          </a:p>
          <a:p>
            <a:pPr marL="514350" indent="-514350" algn="just">
              <a:buAutoNum type="arabicPeriod"/>
            </a:pPr>
            <a:r>
              <a:rPr lang="en-US" sz="2400" dirty="0" smtClean="0">
                <a:latin typeface="Times New Roman" panose="02020603050405020304" pitchFamily="18" charset="0"/>
                <a:cs typeface="Times New Roman" panose="02020603050405020304" pitchFamily="18" charset="0"/>
              </a:rPr>
              <a:t>Implementing </a:t>
            </a:r>
            <a:r>
              <a:rPr lang="en-US" sz="2400" dirty="0">
                <a:latin typeface="Times New Roman" panose="02020603050405020304" pitchFamily="18" charset="0"/>
                <a:cs typeface="Times New Roman" panose="02020603050405020304" pitchFamily="18" charset="0"/>
              </a:rPr>
              <a:t>Runnable Interface: The easiest way to create a thread is to create a class that implements the Runnable interface. To implement Runnable, a class need only implement a single method called run(). The Format of that function is public void run</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smtClean="0">
                <a:latin typeface="Times New Roman" panose="02020603050405020304" pitchFamily="18" charset="0"/>
                <a:cs typeface="Times New Roman" panose="02020603050405020304" pitchFamily="18" charset="0"/>
              </a:rPr>
              <a:t>Either </a:t>
            </a:r>
            <a:r>
              <a:rPr lang="en-US" sz="2400" dirty="0">
                <a:latin typeface="Times New Roman" panose="02020603050405020304" pitchFamily="18" charset="0"/>
                <a:cs typeface="Times New Roman" panose="02020603050405020304" pitchFamily="18" charset="0"/>
              </a:rPr>
              <a:t>of these two approaches may be used. Since multiple inheritance </a:t>
            </a:r>
            <a:r>
              <a:rPr lang="en-US" sz="2400" dirty="0" smtClean="0">
                <a:latin typeface="Times New Roman" panose="02020603050405020304" pitchFamily="18" charset="0"/>
                <a:cs typeface="Times New Roman" panose="02020603050405020304" pitchFamily="18" charset="0"/>
              </a:rPr>
              <a:t>doesn't allow </a:t>
            </a:r>
            <a:r>
              <a:rPr lang="en-US" sz="2400" dirty="0">
                <a:latin typeface="Times New Roman" panose="02020603050405020304" pitchFamily="18" charset="0"/>
                <a:cs typeface="Times New Roman" panose="02020603050405020304" pitchFamily="18" charset="0"/>
              </a:rPr>
              <a:t>us to extend more than one class at a time, implementing the Runnable </a:t>
            </a:r>
            <a:r>
              <a:rPr lang="en-US" sz="2400" dirty="0" smtClean="0">
                <a:latin typeface="Times New Roman" panose="02020603050405020304" pitchFamily="18" charset="0"/>
                <a:cs typeface="Times New Roman" panose="02020603050405020304" pitchFamily="18" charset="0"/>
              </a:rPr>
              <a:t>interface may </a:t>
            </a:r>
            <a:r>
              <a:rPr lang="en-US" sz="2400" dirty="0">
                <a:latin typeface="Times New Roman" panose="02020603050405020304" pitchFamily="18" charset="0"/>
                <a:cs typeface="Times New Roman" panose="02020603050405020304" pitchFamily="18" charset="0"/>
              </a:rPr>
              <a:t>help us in this situation.</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7510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MULTITHREADING</a:t>
            </a:r>
          </a:p>
        </p:txBody>
      </p:sp>
      <p:sp>
        <p:nvSpPr>
          <p:cNvPr id="3" name="Content Placeholder 2"/>
          <p:cNvSpPr>
            <a:spLocks noGrp="1"/>
          </p:cNvSpPr>
          <p:nvPr>
            <p:ph idx="1"/>
          </p:nvPr>
        </p:nvSpPr>
        <p:spPr>
          <a:xfrm>
            <a:off x="838200" y="1455313"/>
            <a:ext cx="10515600" cy="4721650"/>
          </a:xfrm>
        </p:spPr>
        <p:txBody>
          <a:bodyPr>
            <a:normAutofit lnSpcReduction="10000"/>
          </a:bodyPr>
          <a:lstStyle/>
          <a:p>
            <a:pPr marL="0" indent="0" algn="just">
              <a:buNone/>
            </a:pPr>
            <a:r>
              <a:rPr lang="en-US" sz="2400" dirty="0">
                <a:latin typeface="Times New Roman" panose="02020603050405020304" pitchFamily="18" charset="0"/>
                <a:cs typeface="Times New Roman" panose="02020603050405020304" pitchFamily="18" charset="0"/>
              </a:rPr>
              <a:t>The process of executing multiple threads simultaneously is known as multithreading.</a:t>
            </a:r>
          </a:p>
          <a:p>
            <a:pPr marL="0" indent="0" algn="just">
              <a:buNone/>
            </a:pPr>
            <a:r>
              <a:rPr lang="en-US" sz="2400" b="1" dirty="0" smtClean="0">
                <a:latin typeface="Times New Roman" panose="02020603050405020304" pitchFamily="18" charset="0"/>
                <a:cs typeface="Times New Roman" panose="02020603050405020304" pitchFamily="18" charset="0"/>
              </a:rPr>
              <a:t>Example:</a:t>
            </a:r>
            <a:endParaRPr lang="en-US" sz="2400" b="1"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Games </a:t>
            </a:r>
            <a:r>
              <a:rPr lang="en-US" sz="2400" dirty="0">
                <a:latin typeface="Times New Roman" panose="02020603050405020304" pitchFamily="18" charset="0"/>
                <a:cs typeface="Times New Roman" panose="02020603050405020304" pitchFamily="18" charset="0"/>
              </a:rPr>
              <a:t>are very good examples of threading. You can use multiple objects in games like cars, motor </a:t>
            </a:r>
            <a:r>
              <a:rPr lang="en-US" sz="2400" dirty="0" smtClean="0">
                <a:latin typeface="Times New Roman" panose="02020603050405020304" pitchFamily="18" charset="0"/>
                <a:cs typeface="Times New Roman" panose="02020603050405020304" pitchFamily="18" charset="0"/>
              </a:rPr>
              <a:t>bikes, animals</a:t>
            </a:r>
            <a:r>
              <a:rPr lang="en-US" sz="2400" dirty="0">
                <a:latin typeface="Times New Roman" panose="02020603050405020304" pitchFamily="18" charset="0"/>
                <a:cs typeface="Times New Roman" panose="02020603050405020304" pitchFamily="18" charset="0"/>
              </a:rPr>
              <a:t>, people etc. All these objects are nothing but just threads that run your game application.</a:t>
            </a:r>
          </a:p>
          <a:p>
            <a:pPr algn="just"/>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word processor one thread take the input from keyboard and another thread check the </a:t>
            </a:r>
            <a:r>
              <a:rPr lang="en-US" sz="2400" dirty="0" smtClean="0">
                <a:latin typeface="Times New Roman" panose="02020603050405020304" pitchFamily="18" charset="0"/>
                <a:cs typeface="Times New Roman" panose="02020603050405020304" pitchFamily="18" charset="0"/>
              </a:rPr>
              <a:t>spelling mistakes </a:t>
            </a:r>
            <a:r>
              <a:rPr lang="en-US" sz="2400" dirty="0">
                <a:latin typeface="Times New Roman" panose="02020603050405020304" pitchFamily="18" charset="0"/>
                <a:cs typeface="Times New Roman" panose="02020603050405020304" pitchFamily="18" charset="0"/>
              </a:rPr>
              <a:t>and third thread count the words.</a:t>
            </a:r>
          </a:p>
          <a:p>
            <a:pPr algn="just"/>
            <a:r>
              <a:rPr lang="en-US" sz="2400" dirty="0" smtClean="0">
                <a:latin typeface="Times New Roman" panose="02020603050405020304" pitchFamily="18" charset="0"/>
                <a:cs typeface="Times New Roman" panose="02020603050405020304" pitchFamily="18" charset="0"/>
              </a:rPr>
              <a:t>Railway </a:t>
            </a:r>
            <a:r>
              <a:rPr lang="en-US" sz="2400" dirty="0">
                <a:latin typeface="Times New Roman" panose="02020603050405020304" pitchFamily="18" charset="0"/>
                <a:cs typeface="Times New Roman" panose="02020603050405020304" pitchFamily="18" charset="0"/>
              </a:rPr>
              <a:t>ticket reservation system where multiple customers accessing the server.</a:t>
            </a:r>
          </a:p>
          <a:p>
            <a:pPr algn="just"/>
            <a:r>
              <a:rPr lang="en-US" sz="2400" dirty="0" smtClean="0">
                <a:latin typeface="Times New Roman" panose="02020603050405020304" pitchFamily="18" charset="0"/>
                <a:cs typeface="Times New Roman" panose="02020603050405020304" pitchFamily="18" charset="0"/>
              </a:rPr>
              <a:t>Multiple </a:t>
            </a:r>
            <a:r>
              <a:rPr lang="en-US" sz="2400" dirty="0">
                <a:latin typeface="Times New Roman" panose="02020603050405020304" pitchFamily="18" charset="0"/>
                <a:cs typeface="Times New Roman" panose="02020603050405020304" pitchFamily="18" charset="0"/>
              </a:rPr>
              <a:t>account holders accessing their accounts simultaneously on the server. When you insert a </a:t>
            </a:r>
            <a:r>
              <a:rPr lang="en-US" sz="2400" dirty="0" smtClean="0">
                <a:latin typeface="Times New Roman" panose="02020603050405020304" pitchFamily="18" charset="0"/>
                <a:cs typeface="Times New Roman" panose="02020603050405020304" pitchFamily="18" charset="0"/>
              </a:rPr>
              <a:t>ATM card</a:t>
            </a:r>
            <a:r>
              <a:rPr lang="en-US" sz="2400" dirty="0">
                <a:latin typeface="Times New Roman" panose="02020603050405020304" pitchFamily="18" charset="0"/>
                <a:cs typeface="Times New Roman" panose="02020603050405020304" pitchFamily="18" charset="0"/>
              </a:rPr>
              <a:t>, it starts a thread for perform your operations.</a:t>
            </a:r>
          </a:p>
        </p:txBody>
      </p:sp>
    </p:spTree>
    <p:extLst>
      <p:ext uri="{BB962C8B-B14F-4D97-AF65-F5344CB8AC3E}">
        <p14:creationId xmlns:p14="http://schemas.microsoft.com/office/powerpoint/2010/main" val="1183057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Advantages of Multithreading</a:t>
            </a:r>
          </a:p>
        </p:txBody>
      </p:sp>
      <p:sp>
        <p:nvSpPr>
          <p:cNvPr id="3" name="Content Placeholder 2"/>
          <p:cNvSpPr>
            <a:spLocks noGrp="1"/>
          </p:cNvSpPr>
          <p:nvPr>
            <p:ph idx="1"/>
          </p:nvPr>
        </p:nvSpPr>
        <p:spPr/>
        <p:txBody>
          <a:bodyPr/>
          <a:lstStyle/>
          <a:p>
            <a:pPr algn="just"/>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main advantage is proper utilization or max utilization is possible.</a:t>
            </a:r>
          </a:p>
          <a:p>
            <a:pPr algn="just"/>
            <a:r>
              <a:rPr lang="en-US" dirty="0" smtClean="0">
                <a:latin typeface="Times New Roman" panose="02020603050405020304" pitchFamily="18" charset="0"/>
                <a:cs typeface="Times New Roman" panose="02020603050405020304" pitchFamily="18" charset="0"/>
              </a:rPr>
              <a:t>Decreased </a:t>
            </a:r>
            <a:r>
              <a:rPr lang="en-US" dirty="0">
                <a:latin typeface="Times New Roman" panose="02020603050405020304" pitchFamily="18" charset="0"/>
                <a:cs typeface="Times New Roman" panose="02020603050405020304" pitchFamily="18" charset="0"/>
              </a:rPr>
              <a:t>cost of maintenance.</a:t>
            </a:r>
          </a:p>
          <a:p>
            <a:pPr algn="just"/>
            <a:r>
              <a:rPr lang="en-US" dirty="0" smtClean="0">
                <a:latin typeface="Times New Roman" panose="02020603050405020304" pitchFamily="18" charset="0"/>
                <a:cs typeface="Times New Roman" panose="02020603050405020304" pitchFamily="18" charset="0"/>
              </a:rPr>
              <a:t>Time </a:t>
            </a:r>
            <a:r>
              <a:rPr lang="en-US" dirty="0">
                <a:latin typeface="Times New Roman" panose="02020603050405020304" pitchFamily="18" charset="0"/>
                <a:cs typeface="Times New Roman" panose="02020603050405020304" pitchFamily="18" charset="0"/>
              </a:rPr>
              <a:t>saving.</a:t>
            </a:r>
          </a:p>
          <a:p>
            <a:pPr algn="just"/>
            <a:r>
              <a:rPr lang="en-US" dirty="0" smtClean="0">
                <a:latin typeface="Times New Roman" panose="02020603050405020304" pitchFamily="18" charset="0"/>
                <a:cs typeface="Times New Roman" panose="02020603050405020304" pitchFamily="18" charset="0"/>
              </a:rPr>
              <a:t>Improves </a:t>
            </a:r>
            <a:r>
              <a:rPr lang="en-US" dirty="0">
                <a:latin typeface="Times New Roman" panose="02020603050405020304" pitchFamily="18" charset="0"/>
                <a:cs typeface="Times New Roman" panose="02020603050405020304" pitchFamily="18" charset="0"/>
              </a:rPr>
              <a:t>the performance of complex applications.</a:t>
            </a:r>
          </a:p>
          <a:p>
            <a:pPr algn="just"/>
            <a:r>
              <a:rPr lang="en-US" dirty="0" smtClean="0">
                <a:latin typeface="Times New Roman" panose="02020603050405020304" pitchFamily="18" charset="0"/>
                <a:cs typeface="Times New Roman" panose="02020603050405020304" pitchFamily="18" charset="0"/>
              </a:rPr>
              <a:t>Parallelize </a:t>
            </a:r>
            <a:r>
              <a:rPr lang="en-US" dirty="0">
                <a:latin typeface="Times New Roman" panose="02020603050405020304" pitchFamily="18" charset="0"/>
                <a:cs typeface="Times New Roman" panose="02020603050405020304" pitchFamily="18" charset="0"/>
              </a:rPr>
              <a:t>tasks.</a:t>
            </a:r>
          </a:p>
        </p:txBody>
      </p:sp>
    </p:spTree>
    <p:extLst>
      <p:ext uri="{BB962C8B-B14F-4D97-AF65-F5344CB8AC3E}">
        <p14:creationId xmlns:p14="http://schemas.microsoft.com/office/powerpoint/2010/main" val="2588368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Disadvantage of Multithreading</a:t>
            </a:r>
          </a:p>
        </p:txBody>
      </p:sp>
      <p:sp>
        <p:nvSpPr>
          <p:cNvPr id="3" name="Content Placeholder 2"/>
          <p:cNvSpPr>
            <a:spLocks noGrp="1"/>
          </p:cNvSpPr>
          <p:nvPr>
            <p:ph idx="1"/>
          </p:nvPr>
        </p:nvSpPr>
        <p:spPr/>
        <p:txBody>
          <a:bodyPr/>
          <a:lstStyle/>
          <a:p>
            <a:pPr algn="just"/>
            <a:r>
              <a:rPr lang="en-US" dirty="0" smtClean="0">
                <a:latin typeface="Times New Roman" panose="02020603050405020304" pitchFamily="18" charset="0"/>
                <a:cs typeface="Times New Roman" panose="02020603050405020304" pitchFamily="18" charset="0"/>
              </a:rPr>
              <a:t>Complex </a:t>
            </a:r>
            <a:r>
              <a:rPr lang="en-US" dirty="0">
                <a:latin typeface="Times New Roman" panose="02020603050405020304" pitchFamily="18" charset="0"/>
                <a:cs typeface="Times New Roman" panose="02020603050405020304" pitchFamily="18" charset="0"/>
              </a:rPr>
              <a:t>debugging and testing processes.</a:t>
            </a:r>
          </a:p>
          <a:p>
            <a:pPr algn="just"/>
            <a:r>
              <a:rPr lang="en-US" dirty="0" smtClean="0">
                <a:latin typeface="Times New Roman" panose="02020603050405020304" pitchFamily="18" charset="0"/>
                <a:cs typeface="Times New Roman" panose="02020603050405020304" pitchFamily="18" charset="0"/>
              </a:rPr>
              <a:t>Increased </a:t>
            </a:r>
            <a:r>
              <a:rPr lang="en-US" dirty="0">
                <a:latin typeface="Times New Roman" panose="02020603050405020304" pitchFamily="18" charset="0"/>
                <a:cs typeface="Times New Roman" panose="02020603050405020304" pitchFamily="18" charset="0"/>
              </a:rPr>
              <a:t>difficulty level in writing a program.</a:t>
            </a:r>
          </a:p>
          <a:p>
            <a:pPr algn="just"/>
            <a:r>
              <a:rPr lang="en-US" dirty="0" smtClean="0">
                <a:latin typeface="Times New Roman" panose="02020603050405020304" pitchFamily="18" charset="0"/>
                <a:cs typeface="Times New Roman" panose="02020603050405020304" pitchFamily="18" charset="0"/>
              </a:rPr>
              <a:t>Unpredictable </a:t>
            </a:r>
            <a:r>
              <a:rPr lang="en-US" dirty="0">
                <a:latin typeface="Times New Roman" panose="02020603050405020304" pitchFamily="18" charset="0"/>
                <a:cs typeface="Times New Roman" panose="02020603050405020304" pitchFamily="18" charset="0"/>
              </a:rPr>
              <a:t>results.</a:t>
            </a:r>
          </a:p>
        </p:txBody>
      </p:sp>
    </p:spTree>
    <p:extLst>
      <p:ext uri="{BB962C8B-B14F-4D97-AF65-F5344CB8AC3E}">
        <p14:creationId xmlns:p14="http://schemas.microsoft.com/office/powerpoint/2010/main" val="3895387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Thread Life Cycle</a:t>
            </a:r>
          </a:p>
        </p:txBody>
      </p:sp>
      <p:sp>
        <p:nvSpPr>
          <p:cNvPr id="3" name="Content Placeholder 2"/>
          <p:cNvSpPr>
            <a:spLocks noGrp="1"/>
          </p:cNvSpPr>
          <p:nvPr>
            <p:ph idx="1"/>
          </p:nvPr>
        </p:nvSpPr>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During </a:t>
            </a:r>
            <a:r>
              <a:rPr lang="en-US" dirty="0">
                <a:latin typeface="Times New Roman" panose="02020603050405020304" pitchFamily="18" charset="0"/>
                <a:cs typeface="Times New Roman" panose="02020603050405020304" pitchFamily="18" charset="0"/>
              </a:rPr>
              <a:t>the life time of a thread, there are many states it </a:t>
            </a:r>
            <a:r>
              <a:rPr lang="en-US" dirty="0" smtClean="0">
                <a:latin typeface="Times New Roman" panose="02020603050405020304" pitchFamily="18" charset="0"/>
                <a:cs typeface="Times New Roman" panose="02020603050405020304" pitchFamily="18" charset="0"/>
              </a:rPr>
              <a:t>can enter</a:t>
            </a:r>
            <a:r>
              <a:rPr lang="en-US" dirty="0">
                <a:latin typeface="Times New Roman" panose="02020603050405020304" pitchFamily="18" charset="0"/>
                <a:cs typeface="Times New Roman" panose="02020603050405020304" pitchFamily="18" charset="0"/>
              </a:rPr>
              <a:t>. They include:</a:t>
            </a:r>
          </a:p>
          <a:p>
            <a:pPr marL="0" indent="0" algn="just">
              <a:buNone/>
            </a:pPr>
            <a:r>
              <a:rPr lang="en-US" dirty="0">
                <a:latin typeface="Times New Roman" panose="02020603050405020304" pitchFamily="18" charset="0"/>
                <a:cs typeface="Times New Roman" panose="02020603050405020304" pitchFamily="18" charset="0"/>
              </a:rPr>
              <a:t>1. Newborn state</a:t>
            </a:r>
          </a:p>
          <a:p>
            <a:pPr marL="0" indent="0" algn="just">
              <a:buNone/>
            </a:pPr>
            <a:r>
              <a:rPr lang="en-US" dirty="0">
                <a:latin typeface="Times New Roman" panose="02020603050405020304" pitchFamily="18" charset="0"/>
                <a:cs typeface="Times New Roman" panose="02020603050405020304" pitchFamily="18" charset="0"/>
              </a:rPr>
              <a:t>2. Runnable State</a:t>
            </a:r>
          </a:p>
          <a:p>
            <a:pPr marL="0" indent="0" algn="just">
              <a:buNone/>
            </a:pPr>
            <a:r>
              <a:rPr lang="en-US" dirty="0">
                <a:latin typeface="Times New Roman" panose="02020603050405020304" pitchFamily="18" charset="0"/>
                <a:cs typeface="Times New Roman" panose="02020603050405020304" pitchFamily="18" charset="0"/>
              </a:rPr>
              <a:t>3. Running State</a:t>
            </a:r>
          </a:p>
          <a:p>
            <a:pPr marL="0" indent="0" algn="just">
              <a:buNone/>
            </a:pPr>
            <a:r>
              <a:rPr lang="en-US" dirty="0">
                <a:latin typeface="Times New Roman" panose="02020603050405020304" pitchFamily="18" charset="0"/>
                <a:cs typeface="Times New Roman" panose="02020603050405020304" pitchFamily="18" charset="0"/>
              </a:rPr>
              <a:t>4. Blocked State</a:t>
            </a:r>
          </a:p>
          <a:p>
            <a:pPr marL="0" indent="0" algn="just">
              <a:buNone/>
            </a:pPr>
            <a:r>
              <a:rPr lang="en-US" dirty="0">
                <a:latin typeface="Times New Roman" panose="02020603050405020304" pitchFamily="18" charset="0"/>
                <a:cs typeface="Times New Roman" panose="02020603050405020304" pitchFamily="18" charset="0"/>
              </a:rPr>
              <a:t>5. Dead State</a:t>
            </a:r>
          </a:p>
        </p:txBody>
      </p:sp>
    </p:spTree>
    <p:extLst>
      <p:ext uri="{BB962C8B-B14F-4D97-AF65-F5344CB8AC3E}">
        <p14:creationId xmlns:p14="http://schemas.microsoft.com/office/powerpoint/2010/main" val="2991679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State diagram of a Thread</a:t>
            </a:r>
          </a:p>
        </p:txBody>
      </p:sp>
      <p:pic>
        <p:nvPicPr>
          <p:cNvPr id="4" name="Content Placeholder 3"/>
          <p:cNvPicPr>
            <a:picLocks noGrp="1" noChangeAspect="1"/>
          </p:cNvPicPr>
          <p:nvPr>
            <p:ph idx="1"/>
          </p:nvPr>
        </p:nvPicPr>
        <p:blipFill>
          <a:blip r:embed="rId2"/>
          <a:stretch>
            <a:fillRect/>
          </a:stretch>
        </p:blipFill>
        <p:spPr>
          <a:xfrm>
            <a:off x="978794" y="1690688"/>
            <a:ext cx="9955369" cy="4351338"/>
          </a:xfrm>
          <a:prstGeom prst="rect">
            <a:avLst/>
          </a:prstGeom>
        </p:spPr>
      </p:pic>
    </p:spTree>
    <p:extLst>
      <p:ext uri="{BB962C8B-B14F-4D97-AF65-F5344CB8AC3E}">
        <p14:creationId xmlns:p14="http://schemas.microsoft.com/office/powerpoint/2010/main" val="2834598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1.Newborn State</a:t>
            </a:r>
          </a:p>
        </p:txBody>
      </p:sp>
      <p:sp>
        <p:nvSpPr>
          <p:cNvPr id="3" name="Content Placeholder 2"/>
          <p:cNvSpPr>
            <a:spLocks noGrp="1"/>
          </p:cNvSpPr>
          <p:nvPr>
            <p:ph idx="1"/>
          </p:nvPr>
        </p:nvSpPr>
        <p:spPr/>
        <p:txBody>
          <a:bodyPr/>
          <a:lstStyle/>
          <a:p>
            <a:pPr marL="0" indent="0" algn="just">
              <a:buNone/>
            </a:pPr>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we create a thread object, the thread is born and is said to be in newborn state. </a:t>
            </a:r>
            <a:r>
              <a:rPr lang="en-US" dirty="0" smtClean="0">
                <a:latin typeface="Times New Roman" panose="02020603050405020304" pitchFamily="18" charset="0"/>
                <a:cs typeface="Times New Roman" panose="02020603050405020304" pitchFamily="18" charset="0"/>
              </a:rPr>
              <a:t>The thread </a:t>
            </a:r>
            <a:r>
              <a:rPr lang="en-US" dirty="0">
                <a:latin typeface="Times New Roman" panose="02020603050405020304" pitchFamily="18" charset="0"/>
                <a:cs typeface="Times New Roman" panose="02020603050405020304" pitchFamily="18" charset="0"/>
              </a:rPr>
              <a:t>is not yet scheduled for running. At this state, we can do only one of the </a:t>
            </a:r>
            <a:r>
              <a:rPr lang="en-US" dirty="0" smtClean="0">
                <a:latin typeface="Times New Roman" panose="02020603050405020304" pitchFamily="18" charset="0"/>
                <a:cs typeface="Times New Roman" panose="02020603050405020304" pitchFamily="18" charset="0"/>
              </a:rPr>
              <a:t>following with </a:t>
            </a:r>
            <a:r>
              <a:rPr lang="en-US" dirty="0">
                <a:latin typeface="Times New Roman" panose="02020603050405020304" pitchFamily="18" charset="0"/>
                <a:cs typeface="Times New Roman" panose="02020603050405020304" pitchFamily="18" charset="0"/>
              </a:rPr>
              <a:t>it:</a:t>
            </a:r>
          </a:p>
          <a:p>
            <a:pPr algn="just"/>
            <a:r>
              <a:rPr lang="en-US" dirty="0" smtClean="0">
                <a:latin typeface="Times New Roman" panose="02020603050405020304" pitchFamily="18" charset="0"/>
                <a:cs typeface="Times New Roman" panose="02020603050405020304" pitchFamily="18" charset="0"/>
              </a:rPr>
              <a:t>Schedule </a:t>
            </a:r>
            <a:r>
              <a:rPr lang="en-US" dirty="0">
                <a:latin typeface="Times New Roman" panose="02020603050405020304" pitchFamily="18" charset="0"/>
                <a:cs typeface="Times New Roman" panose="02020603050405020304" pitchFamily="18" charset="0"/>
              </a:rPr>
              <a:t>it for running using start() method.</a:t>
            </a:r>
          </a:p>
          <a:p>
            <a:pPr algn="just"/>
            <a:r>
              <a:rPr lang="en-US" dirty="0" smtClean="0">
                <a:latin typeface="Times New Roman" panose="02020603050405020304" pitchFamily="18" charset="0"/>
                <a:cs typeface="Times New Roman" panose="02020603050405020304" pitchFamily="18" charset="0"/>
              </a:rPr>
              <a:t>Kill </a:t>
            </a:r>
            <a:r>
              <a:rPr lang="en-US" dirty="0">
                <a:latin typeface="Times New Roman" panose="02020603050405020304" pitchFamily="18" charset="0"/>
                <a:cs typeface="Times New Roman" panose="02020603050405020304" pitchFamily="18" charset="0"/>
              </a:rPr>
              <a:t>it using stop() method</a:t>
            </a:r>
            <a:r>
              <a:rPr lang="en-US" dirty="0" smtClean="0">
                <a:latin typeface="Times New Roman" panose="02020603050405020304" pitchFamily="18" charset="0"/>
                <a:cs typeface="Times New Roman" panose="02020603050405020304" pitchFamily="18" charset="0"/>
              </a:rPr>
              <a:t>.</a:t>
            </a:r>
          </a:p>
          <a:p>
            <a:endParaRPr lang="en-US" dirty="0"/>
          </a:p>
        </p:txBody>
      </p:sp>
      <p:pic>
        <p:nvPicPr>
          <p:cNvPr id="4" name="Picture 3"/>
          <p:cNvPicPr>
            <a:picLocks noChangeAspect="1"/>
          </p:cNvPicPr>
          <p:nvPr/>
        </p:nvPicPr>
        <p:blipFill>
          <a:blip r:embed="rId2"/>
          <a:stretch>
            <a:fillRect/>
          </a:stretch>
        </p:blipFill>
        <p:spPr>
          <a:xfrm>
            <a:off x="5370489" y="3055311"/>
            <a:ext cx="4584879" cy="3400425"/>
          </a:xfrm>
          <a:prstGeom prst="rect">
            <a:avLst/>
          </a:prstGeom>
        </p:spPr>
      </p:pic>
    </p:spTree>
    <p:extLst>
      <p:ext uri="{BB962C8B-B14F-4D97-AF65-F5344CB8AC3E}">
        <p14:creationId xmlns:p14="http://schemas.microsoft.com/office/powerpoint/2010/main" val="1208342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2. Runnable state (start())</a:t>
            </a:r>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The runnable state means that the thread is ready for execution and is waiting for the availability of </a:t>
            </a:r>
            <a:r>
              <a:rPr lang="en-US" dirty="0" smtClean="0">
                <a:latin typeface="Times New Roman" panose="02020603050405020304" pitchFamily="18" charset="0"/>
                <a:cs typeface="Times New Roman" panose="02020603050405020304" pitchFamily="18" charset="0"/>
              </a:rPr>
              <a:t>the processor</a:t>
            </a:r>
            <a:r>
              <a:rPr lang="en-US" dirty="0">
                <a:latin typeface="Times New Roman" panose="02020603050405020304" pitchFamily="18" charset="0"/>
                <a:cs typeface="Times New Roman" panose="02020603050405020304" pitchFamily="18" charset="0"/>
              </a:rPr>
              <a:t>.</a:t>
            </a:r>
          </a:p>
          <a:p>
            <a:pPr algn="just"/>
            <a:r>
              <a:rPr lang="en-US" dirty="0" smtClean="0">
                <a:latin typeface="Times New Roman" panose="02020603050405020304" pitchFamily="18" charset="0"/>
                <a:cs typeface="Times New Roman" panose="02020603050405020304" pitchFamily="18" charset="0"/>
              </a:rPr>
              <a:t>That </a:t>
            </a:r>
            <a:r>
              <a:rPr lang="en-US" dirty="0">
                <a:latin typeface="Times New Roman" panose="02020603050405020304" pitchFamily="18" charset="0"/>
                <a:cs typeface="Times New Roman" panose="02020603050405020304" pitchFamily="18" charset="0"/>
              </a:rPr>
              <a:t>is, the thread has joined the queue of threads that are waiting for execution.</a:t>
            </a:r>
          </a:p>
          <a:p>
            <a:pPr algn="just"/>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all threads have equal priority, then they are given time slots for execution in round robin fashion. i.e. </a:t>
            </a:r>
            <a:r>
              <a:rPr lang="en-US" dirty="0" smtClean="0">
                <a:latin typeface="Times New Roman" panose="02020603050405020304" pitchFamily="18" charset="0"/>
                <a:cs typeface="Times New Roman" panose="02020603050405020304" pitchFamily="18" charset="0"/>
              </a:rPr>
              <a:t>first-come, first-serve </a:t>
            </a:r>
            <a:r>
              <a:rPr lang="en-US" dirty="0">
                <a:latin typeface="Times New Roman" panose="02020603050405020304" pitchFamily="18" charset="0"/>
                <a:cs typeface="Times New Roman" panose="02020603050405020304" pitchFamily="18" charset="0"/>
              </a:rPr>
              <a:t>manner.</a:t>
            </a:r>
          </a:p>
        </p:txBody>
      </p:sp>
    </p:spTree>
    <p:extLst>
      <p:ext uri="{BB962C8B-B14F-4D97-AF65-F5344CB8AC3E}">
        <p14:creationId xmlns:p14="http://schemas.microsoft.com/office/powerpoint/2010/main" val="1846501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3. </a:t>
            </a:r>
            <a:r>
              <a:rPr lang="en-US" sz="4000" b="1" dirty="0" smtClean="0">
                <a:latin typeface="Times New Roman" panose="02020603050405020304" pitchFamily="18" charset="0"/>
                <a:cs typeface="Times New Roman" panose="02020603050405020304" pitchFamily="18" charset="0"/>
              </a:rPr>
              <a:t>Running State</a:t>
            </a: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dirty="0" smtClean="0">
                <a:latin typeface="Times New Roman" panose="02020603050405020304" pitchFamily="18" charset="0"/>
                <a:cs typeface="Times New Roman" panose="02020603050405020304" pitchFamily="18" charset="0"/>
              </a:rPr>
              <a:t>Running </a:t>
            </a:r>
            <a:r>
              <a:rPr lang="en-US" dirty="0">
                <a:latin typeface="Times New Roman" panose="02020603050405020304" pitchFamily="18" charset="0"/>
                <a:cs typeface="Times New Roman" panose="02020603050405020304" pitchFamily="18" charset="0"/>
              </a:rPr>
              <a:t>means that the processor has given its time to the thread for its execution.</a:t>
            </a:r>
          </a:p>
          <a:p>
            <a:pPr algn="just"/>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thread runs until it relinquishes control on its own or it is preempted by a higher priority thread.</a:t>
            </a:r>
          </a:p>
        </p:txBody>
      </p:sp>
    </p:spTree>
    <p:extLst>
      <p:ext uri="{BB962C8B-B14F-4D97-AF65-F5344CB8AC3E}">
        <p14:creationId xmlns:p14="http://schemas.microsoft.com/office/powerpoint/2010/main" val="3887074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4. Blocked State</a:t>
            </a:r>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A thread is said to be blocked when it is prevented form entering into the runnable state </a:t>
            </a:r>
            <a:r>
              <a:rPr lang="en-US" dirty="0" smtClean="0">
                <a:latin typeface="Times New Roman" panose="02020603050405020304" pitchFamily="18" charset="0"/>
                <a:cs typeface="Times New Roman" panose="02020603050405020304" pitchFamily="18" charset="0"/>
              </a:rPr>
              <a:t>and subsequently </a:t>
            </a:r>
            <a:r>
              <a:rPr lang="en-US" dirty="0">
                <a:latin typeface="Times New Roman" panose="02020603050405020304" pitchFamily="18" charset="0"/>
                <a:cs typeface="Times New Roman" panose="02020603050405020304" pitchFamily="18" charset="0"/>
              </a:rPr>
              <a:t>the running state.</a:t>
            </a:r>
          </a:p>
          <a:p>
            <a:pPr algn="just"/>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happens when the thread is sleeping, or waiting in order to satisfy certain requirements.</a:t>
            </a:r>
          </a:p>
          <a:p>
            <a:pPr algn="just"/>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blocked thread is considered “ not runnable” but not dead and therefore fully qualified to run again.</a:t>
            </a:r>
          </a:p>
        </p:txBody>
      </p:sp>
    </p:spTree>
    <p:extLst>
      <p:ext uri="{BB962C8B-B14F-4D97-AF65-F5344CB8AC3E}">
        <p14:creationId xmlns:p14="http://schemas.microsoft.com/office/powerpoint/2010/main" val="1001825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5. Dead State</a:t>
            </a:r>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A running thread ends its life when is has completed executing its run() method. It is </a:t>
            </a:r>
            <a:r>
              <a:rPr lang="en-US" dirty="0" smtClean="0">
                <a:latin typeface="Times New Roman" panose="02020603050405020304" pitchFamily="18" charset="0"/>
                <a:cs typeface="Times New Roman" panose="02020603050405020304" pitchFamily="18" charset="0"/>
              </a:rPr>
              <a:t>a natural </a:t>
            </a:r>
            <a:r>
              <a:rPr lang="en-US" dirty="0">
                <a:latin typeface="Times New Roman" panose="02020603050405020304" pitchFamily="18" charset="0"/>
                <a:cs typeface="Times New Roman" panose="02020603050405020304" pitchFamily="18" charset="0"/>
              </a:rPr>
              <a:t>death.</a:t>
            </a:r>
          </a:p>
          <a:p>
            <a:pPr algn="just"/>
            <a:r>
              <a:rPr lang="en-US" dirty="0" smtClean="0">
                <a:latin typeface="Times New Roman" panose="02020603050405020304" pitchFamily="18" charset="0"/>
                <a:cs typeface="Times New Roman" panose="02020603050405020304" pitchFamily="18" charset="0"/>
              </a:rPr>
              <a:t>However</a:t>
            </a:r>
            <a:r>
              <a:rPr lang="en-US" dirty="0">
                <a:latin typeface="Times New Roman" panose="02020603050405020304" pitchFamily="18" charset="0"/>
                <a:cs typeface="Times New Roman" panose="02020603050405020304" pitchFamily="18" charset="0"/>
              </a:rPr>
              <a:t>, we can kill it by sending the stop message to it at any state thus causing </a:t>
            </a:r>
            <a:r>
              <a:rPr lang="en-US" dirty="0" smtClean="0">
                <a:latin typeface="Times New Roman" panose="02020603050405020304" pitchFamily="18" charset="0"/>
                <a:cs typeface="Times New Roman" panose="02020603050405020304" pitchFamily="18" charset="0"/>
              </a:rPr>
              <a:t>a premature </a:t>
            </a:r>
            <a:r>
              <a:rPr lang="en-US" dirty="0">
                <a:latin typeface="Times New Roman" panose="02020603050405020304" pitchFamily="18" charset="0"/>
                <a:cs typeface="Times New Roman" panose="02020603050405020304" pitchFamily="18" charset="0"/>
              </a:rPr>
              <a:t>death to it.</a:t>
            </a:r>
          </a:p>
          <a:p>
            <a:pPr algn="just"/>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thread can be killed as soon it is born, or while it is running, or even when it is in “</a:t>
            </a:r>
            <a:r>
              <a:rPr lang="en-US" dirty="0" smtClean="0">
                <a:latin typeface="Times New Roman" panose="02020603050405020304" pitchFamily="18" charset="0"/>
                <a:cs typeface="Times New Roman" panose="02020603050405020304" pitchFamily="18" charset="0"/>
              </a:rPr>
              <a:t>not runnable</a:t>
            </a:r>
            <a:r>
              <a:rPr lang="en-US" dirty="0">
                <a:latin typeface="Times New Roman" panose="02020603050405020304" pitchFamily="18" charset="0"/>
                <a:cs typeface="Times New Roman" panose="02020603050405020304" pitchFamily="18" charset="0"/>
              </a:rPr>
              <a:t>” (blocked) condition.</a:t>
            </a:r>
          </a:p>
        </p:txBody>
      </p:sp>
    </p:spTree>
    <p:extLst>
      <p:ext uri="{BB962C8B-B14F-4D97-AF65-F5344CB8AC3E}">
        <p14:creationId xmlns:p14="http://schemas.microsoft.com/office/powerpoint/2010/main" val="71439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latin typeface="Times New Roman" panose="02020603050405020304" pitchFamily="18" charset="0"/>
                <a:cs typeface="Times New Roman" panose="02020603050405020304" pitchFamily="18" charset="0"/>
              </a:rPr>
              <a:t>Thread Methods</a:t>
            </a:r>
            <a:endParaRPr lang="en-US" sz="40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838200" y="1352282"/>
            <a:ext cx="10515600" cy="4811802"/>
          </a:xfrm>
        </p:spPr>
        <p:txBody>
          <a:bodyPr>
            <a:noAutofit/>
          </a:bodyPr>
          <a:lstStyle/>
          <a:p>
            <a:r>
              <a:rPr lang="en-US" sz="2400" b="1" dirty="0">
                <a:latin typeface="Times New Roman" panose="02020603050405020304" pitchFamily="18" charset="0"/>
                <a:cs typeface="Times New Roman" panose="02020603050405020304" pitchFamily="18" charset="0"/>
              </a:rPr>
              <a:t>start()</a:t>
            </a:r>
            <a:r>
              <a:rPr lang="en-US" sz="2400" dirty="0">
                <a:latin typeface="Times New Roman" panose="02020603050405020304" pitchFamily="18" charset="0"/>
                <a:cs typeface="Times New Roman" panose="02020603050405020304" pitchFamily="18" charset="0"/>
              </a:rPr>
              <a:t> Starts execution of the thread</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stop</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Terminates the current thread</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suspend</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Suspends the thread</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resume</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Restarts the suspended thread</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sleep</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This method suspends execution of the executing thread for the specified number of milliseconds. It can throw an interrupted Exception</a:t>
            </a:r>
            <a:r>
              <a:rPr lang="en-US" sz="2400" dirty="0" smtClean="0">
                <a:latin typeface="Times New Roman" panose="02020603050405020304" pitchFamily="18" charset="0"/>
                <a:cs typeface="Times New Roman" panose="02020603050405020304" pitchFamily="18" charset="0"/>
              </a:rPr>
              <a:t>.</a:t>
            </a:r>
          </a:p>
          <a:p>
            <a:r>
              <a:rPr lang="en-US" sz="2400" b="1" dirty="0" err="1">
                <a:latin typeface="Times New Roman" panose="02020603050405020304" pitchFamily="18" charset="0"/>
                <a:cs typeface="Times New Roman" panose="02020603050405020304" pitchFamily="18" charset="0"/>
              </a:rPr>
              <a:t>g</a:t>
            </a:r>
            <a:r>
              <a:rPr lang="en-US" sz="2400" b="1" dirty="0" err="1" smtClean="0">
                <a:latin typeface="Times New Roman" panose="02020603050405020304" pitchFamily="18" charset="0"/>
                <a:cs typeface="Times New Roman" panose="02020603050405020304" pitchFamily="18" charset="0"/>
              </a:rPr>
              <a:t>etName</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Obtains a thread name</a:t>
            </a:r>
            <a:r>
              <a:rPr lang="en-US" sz="2400" dirty="0" smtClean="0">
                <a:latin typeface="Times New Roman" panose="02020603050405020304" pitchFamily="18" charset="0"/>
                <a:cs typeface="Times New Roman" panose="02020603050405020304" pitchFamily="18" charset="0"/>
              </a:rPr>
              <a:t>.</a:t>
            </a:r>
          </a:p>
          <a:p>
            <a:r>
              <a:rPr lang="en-US" sz="2400" b="1" dirty="0" err="1" smtClean="0">
                <a:latin typeface="Times New Roman" panose="02020603050405020304" pitchFamily="18" charset="0"/>
                <a:cs typeface="Times New Roman" panose="02020603050405020304" pitchFamily="18" charset="0"/>
              </a:rPr>
              <a:t>getPriority</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Obtain a thread’s priority</a:t>
            </a:r>
            <a:r>
              <a:rPr lang="en-US" sz="2400" dirty="0" smtClean="0">
                <a:latin typeface="Times New Roman" panose="02020603050405020304" pitchFamily="18" charset="0"/>
                <a:cs typeface="Times New Roman" panose="02020603050405020304" pitchFamily="18" charset="0"/>
              </a:rPr>
              <a:t>.</a:t>
            </a:r>
          </a:p>
          <a:p>
            <a:r>
              <a:rPr lang="en-US" sz="2400" b="1" dirty="0" err="1" smtClean="0">
                <a:latin typeface="Times New Roman" panose="02020603050405020304" pitchFamily="18" charset="0"/>
                <a:cs typeface="Times New Roman" panose="02020603050405020304" pitchFamily="18" charset="0"/>
              </a:rPr>
              <a:t>Isalive</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Determine if a thread is still running</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wait</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Waits for a thread to terminate</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run</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Entry point for the Thread.</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4852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2"/>
          <a:stretch>
            <a:fillRect/>
          </a:stretch>
        </p:blipFill>
        <p:spPr>
          <a:xfrm>
            <a:off x="838200" y="365125"/>
            <a:ext cx="10515600" cy="5811838"/>
          </a:xfrm>
          <a:prstGeom prst="rect">
            <a:avLst/>
          </a:prstGeom>
        </p:spPr>
      </p:pic>
    </p:spTree>
    <p:extLst>
      <p:ext uri="{BB962C8B-B14F-4D97-AF65-F5344CB8AC3E}">
        <p14:creationId xmlns:p14="http://schemas.microsoft.com/office/powerpoint/2010/main" val="2438600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57</TotalTime>
  <Words>865</Words>
  <Application>Microsoft Office PowerPoint</Application>
  <PresentationFormat>Widescreen</PresentationFormat>
  <Paragraphs>75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Times New Roman</vt:lpstr>
      <vt:lpstr>Trebuchet MS</vt:lpstr>
      <vt:lpstr>Wingdings 3</vt:lpstr>
      <vt:lpstr>Facet</vt:lpstr>
      <vt:lpstr>KANYA MAHAVIDYALAYA KHARKHODA</vt:lpstr>
      <vt:lpstr>What is Thread? </vt:lpstr>
      <vt:lpstr>Creation of Thread</vt:lpstr>
      <vt:lpstr>MULTITHREADING</vt:lpstr>
      <vt:lpstr>Advantages of Multithreading</vt:lpstr>
      <vt:lpstr>Disadvantage of Multithreading</vt:lpstr>
      <vt:lpstr>Thread Life Cycle</vt:lpstr>
      <vt:lpstr>State diagram of a Thread</vt:lpstr>
      <vt:lpstr>1.Newborn State</vt:lpstr>
      <vt:lpstr>2. Runnable state (start())</vt:lpstr>
      <vt:lpstr>3. Running State</vt:lpstr>
      <vt:lpstr>4. Blocked State</vt:lpstr>
      <vt:lpstr>5. Dead State</vt:lpstr>
      <vt:lpstr>Thread Methods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Thread? </dc:title>
  <dc:creator>Windows User</dc:creator>
  <cp:lastModifiedBy>Windows User</cp:lastModifiedBy>
  <cp:revision>18</cp:revision>
  <dcterms:created xsi:type="dcterms:W3CDTF">2020-03-30T12:20:42Z</dcterms:created>
  <dcterms:modified xsi:type="dcterms:W3CDTF">2020-03-30T13:56:42Z</dcterms:modified>
</cp:coreProperties>
</file>