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73" r:id="rId2"/>
    <p:sldId id="256" r:id="rId3"/>
    <p:sldId id="259" r:id="rId4"/>
    <p:sldId id="260" r:id="rId5"/>
    <p:sldId id="262" r:id="rId6"/>
    <p:sldId id="263" r:id="rId7"/>
    <p:sldId id="264" r:id="rId8"/>
    <p:sldId id="270" r:id="rId9"/>
    <p:sldId id="266" r:id="rId10"/>
    <p:sldId id="267" r:id="rId11"/>
    <p:sldId id="268" r:id="rId12"/>
    <p:sldId id="269" r:id="rId13"/>
    <p:sldId id="271" r:id="rId14"/>
    <p:sldId id="272"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6B2F03-501B-4FA8-80DF-2AC0A5BDEEFB}" type="datetimeFigureOut">
              <a:rPr lang="en-US" smtClean="0"/>
              <a:pPr/>
              <a:t>1/25/2020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873466-D876-4604-A7FF-0FD66824938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6009BB3E-85BA-4CDD-AF0C-9B66C582FABB}" type="slidenum">
              <a:rPr lang="en-US" smtClean="0"/>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D706D990-F508-48BB-846A-5F72B5C6E396}" type="slidenum">
              <a:rPr lang="en-US" smtClean="0"/>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8C018DBF-A83C-4C6A-AE10-605C39FB4DF4}" type="slidenum">
              <a:rPr lang="en-US" smtClean="0"/>
              <a:pPr/>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20D94064-FB5F-4254-97E3-9ED7F973DD92}"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B830E7DF-3830-4C0B-8C77-6993D7612984}" type="slidenum">
              <a:rPr lang="en-US" smtClean="0"/>
              <a:pPr/>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endParaRPr lang="en-US" smtClean="0"/>
          </a:p>
        </p:txBody>
      </p:sp>
      <p:sp>
        <p:nvSpPr>
          <p:cNvPr id="104452" name="Slide Number Placeholder 3"/>
          <p:cNvSpPr>
            <a:spLocks noGrp="1"/>
          </p:cNvSpPr>
          <p:nvPr>
            <p:ph type="sldNum" sz="quarter" idx="5"/>
          </p:nvPr>
        </p:nvSpPr>
        <p:spPr>
          <a:noFill/>
        </p:spPr>
        <p:txBody>
          <a:bodyPr/>
          <a:lstStyle/>
          <a:p>
            <a:fld id="{A958D259-7B9B-4096-8214-327A15EC83E4}" type="slidenum">
              <a:rPr lang="en-US" smtClean="0"/>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endParaRPr lang="en-US" smtClean="0"/>
          </a:p>
        </p:txBody>
      </p:sp>
      <p:sp>
        <p:nvSpPr>
          <p:cNvPr id="105476" name="Slide Number Placeholder 3"/>
          <p:cNvSpPr>
            <a:spLocks noGrp="1"/>
          </p:cNvSpPr>
          <p:nvPr>
            <p:ph type="sldNum" sz="quarter" idx="5"/>
          </p:nvPr>
        </p:nvSpPr>
        <p:spPr>
          <a:noFill/>
        </p:spPr>
        <p:txBody>
          <a:bodyPr/>
          <a:lstStyle/>
          <a:p>
            <a:fld id="{ACCF1C3C-C74B-4428-83EC-862F3B612812}" type="slidenum">
              <a:rPr lang="en-US" smtClean="0"/>
              <a:pPr/>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smtClean="0"/>
          </a:p>
        </p:txBody>
      </p:sp>
      <p:sp>
        <p:nvSpPr>
          <p:cNvPr id="106500" name="Slide Number Placeholder 3"/>
          <p:cNvSpPr>
            <a:spLocks noGrp="1"/>
          </p:cNvSpPr>
          <p:nvPr>
            <p:ph type="sldNum" sz="quarter" idx="5"/>
          </p:nvPr>
        </p:nvSpPr>
        <p:spPr>
          <a:noFill/>
        </p:spPr>
        <p:txBody>
          <a:bodyPr/>
          <a:lstStyle/>
          <a:p>
            <a:fld id="{13A5D942-B4F0-4B5C-ACE2-D892A1DE98DF}" type="slidenum">
              <a:rPr lang="en-US" smtClean="0"/>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pPr eaLnBrk="1" hangingPunct="1"/>
            <a:endParaRPr lang="en-US" smtClean="0"/>
          </a:p>
        </p:txBody>
      </p:sp>
      <p:sp>
        <p:nvSpPr>
          <p:cNvPr id="107524" name="Slide Number Placeholder 3"/>
          <p:cNvSpPr>
            <a:spLocks noGrp="1"/>
          </p:cNvSpPr>
          <p:nvPr>
            <p:ph type="sldNum" sz="quarter" idx="5"/>
          </p:nvPr>
        </p:nvSpPr>
        <p:spPr>
          <a:noFill/>
        </p:spPr>
        <p:txBody>
          <a:bodyPr/>
          <a:lstStyle/>
          <a:p>
            <a:fld id="{DD846B94-3429-4479-9002-BB255AE2457D}" type="slidenum">
              <a:rPr lang="en-US" smtClean="0"/>
              <a:pPr/>
              <a:t>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D6E4C3A-D8B8-400E-A1B5-8909E1DE895C}" type="datetimeFigureOut">
              <a:rPr lang="en-US" smtClean="0"/>
              <a:pPr/>
              <a:t>1/25/2020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777D6E1-BE58-4CBC-AED6-9938F85E464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6E4C3A-D8B8-400E-A1B5-8909E1DE895C}" type="datetimeFigureOut">
              <a:rPr lang="en-US" smtClean="0"/>
              <a:pPr/>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D6E4C3A-D8B8-400E-A1B5-8909E1DE895C}" type="datetimeFigureOut">
              <a:rPr lang="en-US" smtClean="0"/>
              <a:pPr/>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77D6E1-BE58-4CBC-AED6-9938F85E464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D6E4C3A-D8B8-400E-A1B5-8909E1DE895C}" type="datetimeFigureOut">
              <a:rPr lang="en-US" smtClean="0"/>
              <a:pPr/>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D6E4C3A-D8B8-400E-A1B5-8909E1DE895C}" type="datetimeFigureOut">
              <a:rPr lang="en-US" smtClean="0"/>
              <a:pPr/>
              <a:t>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D6E4C3A-D8B8-400E-A1B5-8909E1DE895C}" type="datetimeFigureOut">
              <a:rPr lang="en-US" smtClean="0"/>
              <a:pPr/>
              <a:t>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6E4C3A-D8B8-400E-A1B5-8909E1DE895C}" type="datetimeFigureOut">
              <a:rPr lang="en-US" smtClean="0"/>
              <a:pPr/>
              <a:t>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D6E4C3A-D8B8-400E-A1B5-8909E1DE895C}" type="datetimeFigureOut">
              <a:rPr lang="en-US" smtClean="0"/>
              <a:pPr/>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D6E4C3A-D8B8-400E-A1B5-8909E1DE895C}" type="datetimeFigureOut">
              <a:rPr lang="en-US" smtClean="0"/>
              <a:pPr/>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777D6E1-BE58-4CBC-AED6-9938F85E464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6E4C3A-D8B8-400E-A1B5-8909E1DE895C}" type="datetimeFigureOut">
              <a:rPr lang="en-US" smtClean="0"/>
              <a:pPr/>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6E4C3A-D8B8-400E-A1B5-8909E1DE895C}" type="datetimeFigureOut">
              <a:rPr lang="en-US" smtClean="0"/>
              <a:pPr/>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77D6E1-BE58-4CBC-AED6-9938F85E46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D6E4C3A-D8B8-400E-A1B5-8909E1DE895C}" type="datetimeFigureOut">
              <a:rPr lang="en-US" smtClean="0"/>
              <a:pPr/>
              <a:t>1/25/2020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777D6E1-BE58-4CBC-AED6-9938F85E464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0"/>
            <a:ext cx="8229600" cy="1143000"/>
          </a:xfrm>
        </p:spPr>
        <p:txBody>
          <a:bodyPr>
            <a:noAutofit/>
          </a:bodyPr>
          <a:lstStyle/>
          <a:p>
            <a:pPr algn="ctr"/>
            <a:r>
              <a:rPr lang="en-US" sz="4800" b="1" dirty="0" smtClean="0"/>
              <a:t>UNIT-2</a:t>
            </a:r>
            <a:br>
              <a:rPr lang="en-US" sz="4800" b="1" dirty="0" smtClean="0"/>
            </a:br>
            <a:r>
              <a:rPr lang="en-US" sz="4800" b="1" dirty="0" smtClean="0"/>
              <a:t>TOPIC- RECRUITMENT</a:t>
            </a:r>
            <a:br>
              <a:rPr lang="en-US" sz="4800" b="1" dirty="0" smtClean="0"/>
            </a:br>
            <a:r>
              <a:rPr lang="en-US" sz="4800" b="1" dirty="0" smtClean="0"/>
              <a:t>(</a:t>
            </a:r>
            <a:r>
              <a:rPr lang="en-US" sz="4800" b="1" dirty="0" err="1" smtClean="0"/>
              <a:t>B.Com</a:t>
            </a:r>
            <a:r>
              <a:rPr lang="en-US" sz="4800" b="1" dirty="0" smtClean="0"/>
              <a:t>. (2</a:t>
            </a:r>
            <a:r>
              <a:rPr lang="en-US" sz="4800" b="1" baseline="30000" dirty="0" smtClean="0"/>
              <a:t>nd</a:t>
            </a:r>
            <a:r>
              <a:rPr lang="en-US" sz="4800" b="1" dirty="0" smtClean="0"/>
              <a:t> sem.)</a:t>
            </a:r>
            <a:endParaRPr lang="en-US" sz="4800" b="1" dirty="0"/>
          </a:p>
        </p:txBody>
      </p:sp>
      <p:sp>
        <p:nvSpPr>
          <p:cNvPr id="3" name="Content Placeholder 2"/>
          <p:cNvSpPr>
            <a:spLocks noGrp="1"/>
          </p:cNvSpPr>
          <p:nvPr>
            <p:ph idx="1"/>
          </p:nvPr>
        </p:nvSpPr>
        <p:spPr>
          <a:xfrm>
            <a:off x="457200" y="3581400"/>
            <a:ext cx="8229600" cy="3124200"/>
          </a:xfrm>
        </p:spPr>
        <p:txBody>
          <a:bodyPr/>
          <a:lstStyle/>
          <a:p>
            <a:pPr algn="ctr">
              <a:buFont typeface="Wingdings" pitchFamily="2" charset="2"/>
              <a:buNone/>
            </a:pPr>
            <a:r>
              <a:rPr lang="en-US" b="1" dirty="0" smtClean="0"/>
              <a:t>Presented by:</a:t>
            </a:r>
          </a:p>
          <a:p>
            <a:pPr algn="ctr">
              <a:buFont typeface="Wingdings" pitchFamily="2" charset="2"/>
              <a:buNone/>
            </a:pPr>
            <a:r>
              <a:rPr lang="en-US" dirty="0" smtClean="0"/>
              <a:t>Aakansha Dahiya</a:t>
            </a:r>
          </a:p>
          <a:p>
            <a:pPr algn="ctr">
              <a:buFont typeface="Wingdings" pitchFamily="2" charset="2"/>
              <a:buNone/>
            </a:pPr>
            <a:r>
              <a:rPr lang="en-US" dirty="0" smtClean="0"/>
              <a:t>Assistant Professor</a:t>
            </a:r>
          </a:p>
          <a:p>
            <a:pPr algn="ctr">
              <a:buFont typeface="Wingdings" pitchFamily="2" charset="2"/>
              <a:buNone/>
            </a:pPr>
            <a:r>
              <a:rPr lang="en-US" dirty="0" err="1" smtClean="0"/>
              <a:t>Kanya</a:t>
            </a:r>
            <a:r>
              <a:rPr lang="en-US" dirty="0" smtClean="0"/>
              <a:t> </a:t>
            </a:r>
            <a:r>
              <a:rPr lang="en-US" dirty="0" err="1" smtClean="0"/>
              <a:t>Mahavidyalaya</a:t>
            </a:r>
            <a:r>
              <a:rPr lang="en-US" dirty="0" smtClean="0"/>
              <a:t>, Kharkhoda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066800"/>
            <a:ext cx="7543800" cy="5029200"/>
          </a:xfrm>
        </p:spPr>
        <p:txBody>
          <a:bodyPr>
            <a:normAutofit/>
          </a:bodyPr>
          <a:lstStyle/>
          <a:p>
            <a:pPr algn="just">
              <a:buFont typeface="Arial" pitchFamily="34" charset="0"/>
              <a:buChar char="•"/>
            </a:pPr>
            <a:r>
              <a:rPr lang="en-US" b="1" dirty="0" smtClean="0">
                <a:solidFill>
                  <a:schemeClr val="tx1"/>
                </a:solidFill>
              </a:rPr>
              <a:t>According to Edwin B. </a:t>
            </a:r>
            <a:r>
              <a:rPr lang="en-US" b="1" dirty="0" err="1" smtClean="0">
                <a:solidFill>
                  <a:schemeClr val="tx1"/>
                </a:solidFill>
              </a:rPr>
              <a:t>Flippo</a:t>
            </a:r>
            <a:r>
              <a:rPr lang="en-US" b="1" dirty="0" smtClean="0">
                <a:solidFill>
                  <a:schemeClr val="tx1"/>
                </a:solidFill>
              </a:rPr>
              <a:t>, </a:t>
            </a:r>
            <a:r>
              <a:rPr lang="en-US" dirty="0" smtClean="0">
                <a:solidFill>
                  <a:schemeClr val="tx1"/>
                </a:solidFill>
              </a:rPr>
              <a:t>“It is a process of searching for prospective employees and stimulating and encouraging them to apply for jobs in an </a:t>
            </a:r>
            <a:r>
              <a:rPr lang="en-US" dirty="0" err="1" smtClean="0">
                <a:solidFill>
                  <a:schemeClr val="tx1"/>
                </a:solidFill>
              </a:rPr>
              <a:t>organisation</a:t>
            </a:r>
            <a:r>
              <a:rPr lang="en-US" dirty="0" smtClean="0">
                <a:solidFill>
                  <a:schemeClr val="tx1"/>
                </a:solidFill>
              </a:rPr>
              <a:t>.” He further elaborates it, terming it both negative and positive.</a:t>
            </a:r>
          </a:p>
          <a:p>
            <a:pPr algn="just">
              <a:buFont typeface="Arial" pitchFamily="34" charset="0"/>
              <a:buChar char="•"/>
            </a:pPr>
            <a:r>
              <a:rPr lang="en-US" b="1" dirty="0" smtClean="0">
                <a:solidFill>
                  <a:schemeClr val="tx1"/>
                </a:solidFill>
              </a:rPr>
              <a:t>In the words of Dale Yoder, </a:t>
            </a:r>
            <a:r>
              <a:rPr lang="en-US" dirty="0" smtClean="0">
                <a:solidFill>
                  <a:schemeClr val="tx1"/>
                </a:solidFill>
              </a:rPr>
              <a:t>Recruitment is the process to “discover the sources of manpower to meet the requirements of the staffing schedule and to employ effective measures for attracting that manpower in adequate numbers to facilitate effective selection of an efficient working force.”</a:t>
            </a:r>
            <a:endParaRPr 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sz="4800" b="1" dirty="0" smtClean="0"/>
              <a:t>PURPOSE</a:t>
            </a:r>
          </a:p>
        </p:txBody>
      </p:sp>
      <p:sp>
        <p:nvSpPr>
          <p:cNvPr id="16387" name="Content Placeholder 2"/>
          <p:cNvSpPr>
            <a:spLocks noGrp="1"/>
          </p:cNvSpPr>
          <p:nvPr>
            <p:ph idx="1"/>
          </p:nvPr>
        </p:nvSpPr>
        <p:spPr/>
        <p:txBody>
          <a:bodyPr>
            <a:normAutofit/>
          </a:bodyPr>
          <a:lstStyle/>
          <a:p>
            <a:r>
              <a:rPr lang="en-US" dirty="0" smtClean="0"/>
              <a:t>Attract and encourage more and more candidates to apply in the </a:t>
            </a:r>
            <a:r>
              <a:rPr lang="en-US" dirty="0" err="1" smtClean="0"/>
              <a:t>organisation</a:t>
            </a:r>
            <a:r>
              <a:rPr lang="en-US" dirty="0" smtClean="0"/>
              <a:t>. </a:t>
            </a:r>
          </a:p>
          <a:p>
            <a:r>
              <a:rPr lang="en-US" dirty="0" smtClean="0"/>
              <a:t>Create a talent pool of candidates to enable the selection of the best candidates for  the </a:t>
            </a:r>
            <a:r>
              <a:rPr lang="en-US" dirty="0" err="1" smtClean="0"/>
              <a:t>organisation</a:t>
            </a:r>
            <a:r>
              <a:rPr lang="en-US" dirty="0" smtClean="0"/>
              <a:t>.</a:t>
            </a:r>
          </a:p>
          <a:p>
            <a:r>
              <a:rPr lang="en-US" dirty="0" smtClean="0"/>
              <a:t>Determine present and future requirements of the </a:t>
            </a:r>
            <a:r>
              <a:rPr lang="en-US" dirty="0" err="1" smtClean="0"/>
              <a:t>organisation</a:t>
            </a:r>
            <a:r>
              <a:rPr lang="en-US" dirty="0" smtClean="0"/>
              <a:t> in conjunction with its personnel planning and job analysis activities.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57200" y="533400"/>
            <a:ext cx="8229600" cy="5791200"/>
          </a:xfrm>
        </p:spPr>
        <p:txBody>
          <a:bodyPr>
            <a:normAutofit/>
          </a:bodyPr>
          <a:lstStyle/>
          <a:p>
            <a:r>
              <a:rPr lang="en-US" dirty="0" smtClean="0"/>
              <a:t>Minimize unwarranted cost  of selection.</a:t>
            </a:r>
          </a:p>
          <a:p>
            <a:r>
              <a:rPr lang="en-US" dirty="0" smtClean="0"/>
              <a:t>Help increase the success rate of selection process by decreasing the number visibly under qualified or overqualified  job applicants.</a:t>
            </a:r>
          </a:p>
          <a:p>
            <a:r>
              <a:rPr lang="en-US" dirty="0" smtClean="0"/>
              <a:t>Help reduce probability that job applicants once recruited and selected will leave the organization only after a short period of time.</a:t>
            </a:r>
          </a:p>
          <a:p>
            <a:r>
              <a:rPr lang="en-US" dirty="0" smtClean="0"/>
              <a:t>Meet the </a:t>
            </a:r>
            <a:r>
              <a:rPr lang="en-US" dirty="0" err="1" smtClean="0"/>
              <a:t>organisaion</a:t>
            </a:r>
            <a:r>
              <a:rPr lang="en-US" dirty="0" smtClean="0"/>
              <a:t> legal and social obligation regarding composition of workforce.</a:t>
            </a:r>
          </a:p>
          <a:p>
            <a:r>
              <a:rPr lang="en-US" dirty="0" smtClean="0"/>
              <a:t>Increase organization and individual effectiveness of various recruitment techniques and sources for all types of applicants .</a:t>
            </a:r>
            <a:endParaRPr lang="en-US" dirty="0"/>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US" b="1" dirty="0" smtClean="0"/>
              <a:t>RECRUITMENT PROCESS</a:t>
            </a:r>
          </a:p>
        </p:txBody>
      </p:sp>
      <p:sp>
        <p:nvSpPr>
          <p:cNvPr id="19459" name="Content Placeholder 2"/>
          <p:cNvSpPr>
            <a:spLocks noGrp="1"/>
          </p:cNvSpPr>
          <p:nvPr>
            <p:ph idx="1"/>
          </p:nvPr>
        </p:nvSpPr>
        <p:spPr/>
        <p:txBody>
          <a:bodyPr/>
          <a:lstStyle/>
          <a:p>
            <a:r>
              <a:rPr lang="en-US" dirty="0" smtClean="0"/>
              <a:t>Requisition of employees.</a:t>
            </a:r>
          </a:p>
          <a:p>
            <a:r>
              <a:rPr lang="en-US" dirty="0" smtClean="0"/>
              <a:t>Identification of the sources of recruitment.</a:t>
            </a:r>
          </a:p>
          <a:p>
            <a:r>
              <a:rPr lang="en-US" dirty="0" smtClean="0"/>
              <a:t>Invitation to interested people.</a:t>
            </a:r>
          </a:p>
          <a:p>
            <a:r>
              <a:rPr lang="en-US" dirty="0" smtClean="0"/>
              <a:t>Preparing the list of deserving applicants.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pPr algn="ctr"/>
            <a:r>
              <a:rPr lang="en-US" b="1" dirty="0" smtClean="0"/>
              <a:t>FACTORS AFFECTING RECRUITMENT</a:t>
            </a:r>
          </a:p>
        </p:txBody>
      </p:sp>
      <p:sp>
        <p:nvSpPr>
          <p:cNvPr id="20483" name="Content Placeholder 2"/>
          <p:cNvSpPr>
            <a:spLocks noGrp="1"/>
          </p:cNvSpPr>
          <p:nvPr>
            <p:ph idx="1"/>
          </p:nvPr>
        </p:nvSpPr>
        <p:spPr/>
        <p:txBody>
          <a:bodyPr/>
          <a:lstStyle/>
          <a:p>
            <a:r>
              <a:rPr lang="en-US" b="1" dirty="0" smtClean="0"/>
              <a:t>Internal factors </a:t>
            </a:r>
          </a:p>
          <a:p>
            <a:pPr lvl="1"/>
            <a:r>
              <a:rPr lang="en-US" dirty="0" smtClean="0"/>
              <a:t>Recruitment policy</a:t>
            </a:r>
          </a:p>
          <a:p>
            <a:pPr lvl="1"/>
            <a:r>
              <a:rPr lang="en-US" dirty="0" smtClean="0"/>
              <a:t>HR planning</a:t>
            </a:r>
          </a:p>
          <a:p>
            <a:pPr lvl="1"/>
            <a:r>
              <a:rPr lang="en-US" dirty="0" smtClean="0"/>
              <a:t>Size of the firm</a:t>
            </a:r>
          </a:p>
          <a:p>
            <a:pPr lvl="1"/>
            <a:r>
              <a:rPr lang="en-US" dirty="0" smtClean="0"/>
              <a:t>Cost of recruitment</a:t>
            </a:r>
          </a:p>
          <a:p>
            <a:pPr lvl="1"/>
            <a:r>
              <a:rPr lang="en-US" dirty="0" smtClean="0"/>
              <a:t>Growth and expansion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pPr algn="ctr"/>
            <a:r>
              <a:rPr lang="en-US" b="1" dirty="0" smtClean="0"/>
              <a:t>FACTORS AFFECTING RECRUITMENT</a:t>
            </a:r>
          </a:p>
        </p:txBody>
      </p:sp>
      <p:sp>
        <p:nvSpPr>
          <p:cNvPr id="21507" name="Content Placeholder 2"/>
          <p:cNvSpPr>
            <a:spLocks noGrp="1"/>
          </p:cNvSpPr>
          <p:nvPr>
            <p:ph idx="1"/>
          </p:nvPr>
        </p:nvSpPr>
        <p:spPr/>
        <p:txBody>
          <a:bodyPr/>
          <a:lstStyle/>
          <a:p>
            <a:r>
              <a:rPr lang="en-US" b="1" dirty="0" smtClean="0"/>
              <a:t>External factors</a:t>
            </a:r>
          </a:p>
          <a:p>
            <a:pPr lvl="1"/>
            <a:r>
              <a:rPr lang="en-US" dirty="0" smtClean="0"/>
              <a:t>Supply and demand</a:t>
            </a:r>
          </a:p>
          <a:p>
            <a:pPr lvl="1"/>
            <a:r>
              <a:rPr lang="en-US" dirty="0" err="1" smtClean="0"/>
              <a:t>Labour</a:t>
            </a:r>
            <a:r>
              <a:rPr lang="en-US" dirty="0" smtClean="0"/>
              <a:t> market</a:t>
            </a:r>
          </a:p>
          <a:p>
            <a:pPr lvl="1"/>
            <a:r>
              <a:rPr lang="en-US" dirty="0" smtClean="0"/>
              <a:t>Image/goodwill</a:t>
            </a:r>
          </a:p>
          <a:p>
            <a:pPr lvl="1"/>
            <a:r>
              <a:rPr lang="en-US" dirty="0" smtClean="0"/>
              <a:t>Political-social-legal environment</a:t>
            </a:r>
          </a:p>
          <a:p>
            <a:pPr lvl="1"/>
            <a:r>
              <a:rPr lang="en-US" dirty="0" smtClean="0"/>
              <a:t>Unemployment rates</a:t>
            </a:r>
          </a:p>
          <a:p>
            <a:pPr lvl="1"/>
            <a:r>
              <a:rPr lang="en-US" dirty="0" smtClean="0"/>
              <a:t>Competitors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png"/>
          <p:cNvPicPr>
            <a:picLocks noChangeAspect="1"/>
          </p:cNvPicPr>
          <p:nvPr/>
        </p:nvPicPr>
        <p:blipFill>
          <a:blip r:embed="rId2"/>
          <a:stretch>
            <a:fillRect/>
          </a:stretch>
        </p:blipFill>
        <p:spPr>
          <a:xfrm>
            <a:off x="458993" y="1066800"/>
            <a:ext cx="7695303" cy="4648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838200"/>
            <a:ext cx="8229600" cy="1143000"/>
          </a:xfrm>
        </p:spPr>
        <p:txBody>
          <a:bodyPr>
            <a:normAutofit fontScale="90000"/>
          </a:bodyPr>
          <a:lstStyle/>
          <a:p>
            <a:pPr algn="ctr"/>
            <a:r>
              <a:rPr lang="en-US" b="1" dirty="0" smtClean="0"/>
              <a:t>ADVANTAGES OF INTERNAL SOURCES</a:t>
            </a:r>
            <a:endParaRPr lang="en-US" b="1" dirty="0" smtClean="0">
              <a:solidFill>
                <a:srgbClr val="7B9899"/>
              </a:solidFill>
            </a:endParaRPr>
          </a:p>
        </p:txBody>
      </p:sp>
      <p:sp>
        <p:nvSpPr>
          <p:cNvPr id="23555" name="Rectangle 3"/>
          <p:cNvSpPr>
            <a:spLocks noGrp="1" noChangeArrowheads="1"/>
          </p:cNvSpPr>
          <p:nvPr>
            <p:ph idx="1"/>
          </p:nvPr>
        </p:nvSpPr>
        <p:spPr>
          <a:xfrm>
            <a:off x="457200" y="2590801"/>
            <a:ext cx="8229600" cy="2743200"/>
          </a:xfrm>
        </p:spPr>
        <p:txBody>
          <a:bodyPr/>
          <a:lstStyle/>
          <a:p>
            <a:pPr algn="just"/>
            <a:r>
              <a:rPr lang="en-US" dirty="0" smtClean="0"/>
              <a:t>It is less costly than external recruiting</a:t>
            </a:r>
          </a:p>
          <a:p>
            <a:pPr algn="just"/>
            <a:r>
              <a:rPr lang="en-US" dirty="0" err="1" smtClean="0"/>
              <a:t>Organisations</a:t>
            </a:r>
            <a:r>
              <a:rPr lang="en-US" dirty="0" smtClean="0"/>
              <a:t> have a better knowledge of internal applicants skills and abilities than that which can be acquired of  candidates in an external recruiting effort</a:t>
            </a:r>
          </a:p>
          <a:p>
            <a:pPr algn="just"/>
            <a:r>
              <a:rPr lang="en-US" dirty="0" smtClean="0"/>
              <a:t>Best used for succession planning.</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295400"/>
            <a:ext cx="8229600" cy="3886200"/>
          </a:xfrm>
        </p:spPr>
        <p:txBody>
          <a:bodyPr>
            <a:normAutofit/>
          </a:bodyPr>
          <a:lstStyle/>
          <a:p>
            <a:pPr algn="just">
              <a:lnSpc>
                <a:spcPct val="90000"/>
              </a:lnSpc>
            </a:pPr>
            <a:r>
              <a:rPr lang="en-US" dirty="0" smtClean="0"/>
              <a:t>Through performance appraisal and other sources of information about current personnel, decision makers typically will have much more extensive knowledge on internal candidates and thus make more valid selection decisions.</a:t>
            </a:r>
          </a:p>
          <a:p>
            <a:pPr algn="just">
              <a:lnSpc>
                <a:spcPct val="90000"/>
              </a:lnSpc>
            </a:pPr>
            <a:r>
              <a:rPr lang="en-US" dirty="0" smtClean="0"/>
              <a:t>An </a:t>
            </a:r>
            <a:r>
              <a:rPr lang="en-US" dirty="0" err="1" smtClean="0"/>
              <a:t>organisation</a:t>
            </a:r>
            <a:r>
              <a:rPr lang="en-US" dirty="0" smtClean="0"/>
              <a:t> policy of promotion from within can enhance organizational commitment  and job satisfaction, leading to lower employee turnover and productivity.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838200"/>
            <a:ext cx="8229600" cy="1143000"/>
          </a:xfrm>
        </p:spPr>
        <p:txBody>
          <a:bodyPr>
            <a:normAutofit fontScale="90000"/>
          </a:bodyPr>
          <a:lstStyle/>
          <a:p>
            <a:pPr algn="ctr"/>
            <a:r>
              <a:rPr lang="en-US" b="1" dirty="0" smtClean="0"/>
              <a:t>DISADVANTAGES INTERNAL SOURCES</a:t>
            </a:r>
            <a:endParaRPr lang="en-US" b="1" dirty="0" smtClean="0">
              <a:solidFill>
                <a:srgbClr val="7B9899"/>
              </a:solidFill>
            </a:endParaRPr>
          </a:p>
        </p:txBody>
      </p:sp>
      <p:sp>
        <p:nvSpPr>
          <p:cNvPr id="25603" name="Rectangle 3"/>
          <p:cNvSpPr>
            <a:spLocks noGrp="1" noChangeArrowheads="1"/>
          </p:cNvSpPr>
          <p:nvPr>
            <p:ph idx="1"/>
          </p:nvPr>
        </p:nvSpPr>
        <p:spPr>
          <a:xfrm>
            <a:off x="533400" y="2286000"/>
            <a:ext cx="8229600" cy="4191000"/>
          </a:xfrm>
        </p:spPr>
        <p:txBody>
          <a:bodyPr>
            <a:normAutofit/>
          </a:bodyPr>
          <a:lstStyle/>
          <a:p>
            <a:pPr algn="just">
              <a:lnSpc>
                <a:spcPct val="80000"/>
              </a:lnSpc>
            </a:pPr>
            <a:r>
              <a:rPr lang="en-US" dirty="0" smtClean="0"/>
              <a:t>If the </a:t>
            </a:r>
            <a:r>
              <a:rPr lang="en-US" dirty="0" err="1" smtClean="0"/>
              <a:t>organisation</a:t>
            </a:r>
            <a:r>
              <a:rPr lang="en-US" dirty="0" smtClean="0"/>
              <a:t> has decided to change its business strategy, entrenched managers are problem not the best “change masters”” since the internal recruitment approach simply propagate the old way of doing things.</a:t>
            </a:r>
          </a:p>
          <a:p>
            <a:pPr algn="just">
              <a:lnSpc>
                <a:spcPct val="80000"/>
              </a:lnSpc>
            </a:pPr>
            <a:r>
              <a:rPr lang="en-US" dirty="0" smtClean="0"/>
              <a:t>Complaints of unit poaching good employees from another unit.</a:t>
            </a:r>
          </a:p>
          <a:p>
            <a:pPr algn="just">
              <a:lnSpc>
                <a:spcPct val="80000"/>
              </a:lnSpc>
            </a:pPr>
            <a:r>
              <a:rPr lang="en-US" dirty="0" smtClean="0"/>
              <a:t>Politics have a greater impact on internal recruitment. Personal  biased decisions towards specific candidates not necessarily based on performance or job requirements.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457200" y="1447800"/>
            <a:ext cx="8229600" cy="4267200"/>
          </a:xfrm>
        </p:spPr>
        <p:txBody>
          <a:bodyPr>
            <a:normAutofit/>
          </a:bodyPr>
          <a:lstStyle/>
          <a:p>
            <a:pPr algn="just">
              <a:lnSpc>
                <a:spcPct val="80000"/>
              </a:lnSpc>
            </a:pPr>
            <a:r>
              <a:rPr lang="en-US" dirty="0" smtClean="0"/>
              <a:t>Employees who apply for jobs and do not get them may become discontented,: telling unsuccessful applicants why they were rejected and what remedial action might take to be more successful in future is thus crucial.</a:t>
            </a:r>
          </a:p>
          <a:p>
            <a:pPr algn="just">
              <a:lnSpc>
                <a:spcPct val="80000"/>
              </a:lnSpc>
            </a:pPr>
            <a:r>
              <a:rPr lang="en-US" dirty="0" smtClean="0"/>
              <a:t>Although many times managers post job opening and interviews to all candidates, the manager often knows ahead of time exactly whom he or she wants to hire . Requiring the person to interview a stream of unsuspecting candidates  can be a waste of time for all concerned.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229600" cy="1143000"/>
          </a:xfrm>
        </p:spPr>
        <p:txBody>
          <a:bodyPr>
            <a:normAutofit fontScale="90000"/>
          </a:bodyPr>
          <a:lstStyle/>
          <a:p>
            <a:pPr algn="ctr"/>
            <a:r>
              <a:rPr lang="en-US" b="1" dirty="0" smtClean="0"/>
              <a:t>ADVANTAGES OF EXTERNAL SOURCES</a:t>
            </a:r>
            <a:endParaRPr lang="en-US" dirty="0"/>
          </a:p>
        </p:txBody>
      </p:sp>
      <p:sp>
        <p:nvSpPr>
          <p:cNvPr id="3" name="Content Placeholder 2"/>
          <p:cNvSpPr>
            <a:spLocks noGrp="1"/>
          </p:cNvSpPr>
          <p:nvPr>
            <p:ph idx="1"/>
          </p:nvPr>
        </p:nvSpPr>
        <p:spPr>
          <a:xfrm>
            <a:off x="457200" y="2362200"/>
            <a:ext cx="8229600" cy="3810000"/>
          </a:xfrm>
        </p:spPr>
        <p:txBody>
          <a:bodyPr/>
          <a:lstStyle/>
          <a:p>
            <a:r>
              <a:rPr lang="en-US" dirty="0" smtClean="0"/>
              <a:t>Fresher skill and input</a:t>
            </a:r>
          </a:p>
          <a:p>
            <a:r>
              <a:rPr lang="en-US" dirty="0" smtClean="0"/>
              <a:t>Qualified candidates</a:t>
            </a:r>
          </a:p>
          <a:p>
            <a:r>
              <a:rPr lang="en-US" dirty="0" smtClean="0"/>
              <a:t>Better competition</a:t>
            </a:r>
          </a:p>
          <a:p>
            <a:r>
              <a:rPr lang="en-US" dirty="0" smtClean="0"/>
              <a:t>Generation of creative ideas</a:t>
            </a:r>
          </a:p>
          <a:p>
            <a:r>
              <a:rPr lang="en-US" dirty="0" smtClean="0"/>
              <a:t>Lesser internal politics</a:t>
            </a:r>
          </a:p>
          <a:p>
            <a:r>
              <a:rPr lang="en-US" dirty="0" smtClean="0"/>
              <a:t>Better growth</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pPr algn="ctr"/>
            <a:r>
              <a:rPr lang="en-US" b="1" dirty="0" smtClean="0"/>
              <a:t>DISADVANTAGES OF EXTERNAL SOURCES</a:t>
            </a:r>
            <a:endParaRPr lang="en-US" dirty="0"/>
          </a:p>
        </p:txBody>
      </p:sp>
      <p:sp>
        <p:nvSpPr>
          <p:cNvPr id="3" name="Content Placeholder 2"/>
          <p:cNvSpPr>
            <a:spLocks noGrp="1"/>
          </p:cNvSpPr>
          <p:nvPr>
            <p:ph idx="1"/>
          </p:nvPr>
        </p:nvSpPr>
        <p:spPr>
          <a:xfrm>
            <a:off x="457200" y="2667000"/>
            <a:ext cx="8229600" cy="3200400"/>
          </a:xfrm>
        </p:spPr>
        <p:txBody>
          <a:bodyPr/>
          <a:lstStyle/>
          <a:p>
            <a:r>
              <a:rPr lang="en-US" dirty="0" smtClean="0"/>
              <a:t>Higher risk</a:t>
            </a:r>
          </a:p>
          <a:p>
            <a:r>
              <a:rPr lang="en-US" dirty="0" smtClean="0"/>
              <a:t>Time consuming</a:t>
            </a:r>
          </a:p>
          <a:p>
            <a:r>
              <a:rPr lang="en-US" dirty="0" smtClean="0"/>
              <a:t>High costs</a:t>
            </a:r>
          </a:p>
          <a:p>
            <a:r>
              <a:rPr lang="en-US" dirty="0" smtClean="0"/>
              <a:t>Internal disputes with existing employees</a:t>
            </a:r>
          </a:p>
          <a:p>
            <a:r>
              <a:rPr lang="en-US" dirty="0" smtClean="0"/>
              <a:t>Agencies are not trusted</a:t>
            </a:r>
          </a:p>
          <a:p>
            <a:r>
              <a:rPr lang="en-US" dirty="0" smtClean="0"/>
              <a:t>Legal risks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510756">
            <a:off x="1949351" y="2637292"/>
            <a:ext cx="5372348" cy="1143000"/>
          </a:xfrm>
        </p:spPr>
        <p:txBody>
          <a:bodyPr/>
          <a:lstStyle/>
          <a:p>
            <a:r>
              <a:rPr lang="en-US" dirty="0" smtClean="0"/>
              <a:t>THANK YOU… </a:t>
            </a:r>
            <a:endParaRPr lang="en-US" dirty="0"/>
          </a:p>
        </p:txBody>
      </p:sp>
      <p:sp>
        <p:nvSpPr>
          <p:cNvPr id="4" name="Smiley Face 3"/>
          <p:cNvSpPr/>
          <p:nvPr/>
        </p:nvSpPr>
        <p:spPr>
          <a:xfrm rot="20314474">
            <a:off x="5469414" y="2421415"/>
            <a:ext cx="914400" cy="9144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TotalTime>
  <Words>599</Words>
  <Application>Microsoft Office PowerPoint</Application>
  <PresentationFormat>On-screen Show (4:3)</PresentationFormat>
  <Paragraphs>72</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UNIT-2 TOPIC- RECRUITMENT (B.Com. (2nd sem.)</vt:lpstr>
      <vt:lpstr>Slide 2</vt:lpstr>
      <vt:lpstr>PURPOSE</vt:lpstr>
      <vt:lpstr>Slide 4</vt:lpstr>
      <vt:lpstr>RECRUITMENT PROCESS</vt:lpstr>
      <vt:lpstr>FACTORS AFFECTING RECRUITMENT</vt:lpstr>
      <vt:lpstr>FACTORS AFFECTING RECRUITMENT</vt:lpstr>
      <vt:lpstr>Slide 8</vt:lpstr>
      <vt:lpstr>ADVANTAGES OF INTERNAL SOURCES</vt:lpstr>
      <vt:lpstr>Slide 10</vt:lpstr>
      <vt:lpstr>DISADVANTAGES INTERNAL SOURCES</vt:lpstr>
      <vt:lpstr>Slide 12</vt:lpstr>
      <vt:lpstr>ADVANTAGES OF EXTERNAL SOURCES</vt:lpstr>
      <vt:lpstr>DISADVANTAGES OF EXTERNAL SOURCES</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lenovo</cp:lastModifiedBy>
  <cp:revision>7</cp:revision>
  <dcterms:created xsi:type="dcterms:W3CDTF">2020-01-11T10:40:13Z</dcterms:created>
  <dcterms:modified xsi:type="dcterms:W3CDTF">2020-01-25T16:01:49Z</dcterms:modified>
</cp:coreProperties>
</file>