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9325D-7B66-4550-98B9-636F4EE3BD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D1C8E-E245-4BDF-96F6-336795454D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2D0E0-B08A-4BB7-BE5A-ACEDF5345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BC48-CACA-4804-931F-653F6E5A46B3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6D2F1-D902-47AC-A837-2A935751A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94E98-B294-41F7-907A-D63DEF966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70BB-45EF-4A56-8520-A560EC79A1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051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4C56A-55CB-4A50-97B5-F2486EDCE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6B036-0885-4E57-910F-4B55D38A4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3C526-0167-4D0C-83EA-DD43BF772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BC48-CACA-4804-931F-653F6E5A46B3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E82D6-23C5-4BBE-AD3E-396114C4D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2D35A-33E9-4277-B09D-085362FAD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70BB-45EF-4A56-8520-A560EC79A1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8057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DFECA-0D8F-423C-A8E5-F1236F85A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D4FE3-C825-4622-AC95-60BA817CC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B194D-80BD-46C9-ADEF-EAC53FB1F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BC48-CACA-4804-931F-653F6E5A46B3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48114-3CEB-473F-87EA-0A286D66E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A43F6-8038-490C-8B16-B155206E6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70BB-45EF-4A56-8520-A560EC79A1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2629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9C0A9-826C-4A6B-8E4F-EA76421F6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65D24-E1B7-4474-99AB-8D15C6B7C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E71210-1963-45BE-A4A1-EB3AA0E9C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F65DB0-DDCD-421E-8B09-20CA3CA1C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BC48-CACA-4804-931F-653F6E5A46B3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5904F3-98FA-4FFC-8D78-19C71B798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A1E56-22A5-4258-8631-207B56C5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70BB-45EF-4A56-8520-A560EC79A1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64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88723-BD23-49CE-8773-478CD9C1D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7B63DF-9EB2-4B55-95FA-4F1739435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78CAE1-CF04-48F8-99CE-5B95DB46D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CF8205-AF23-468D-84C2-1DE3C5CB4B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A8FC1F-F485-4F74-8035-1321BD48F7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5D6A0D-EEA7-460F-B207-59687791A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BC48-CACA-4804-931F-653F6E5A46B3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2161E6-FD3B-44E3-9946-CFC5CFB27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55B704-17F5-4FB2-9F13-3B40FBD3B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70BB-45EF-4A56-8520-A560EC79A1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933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6C43A-803A-49F9-8327-89F554F7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AC029B-F423-431E-8BFE-692E31977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BC48-CACA-4804-931F-653F6E5A46B3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B1E939-7F0B-474F-8F00-64C51E72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B716F3-D86E-4C4F-AE8A-1B9BA9019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70BB-45EF-4A56-8520-A560EC79A1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221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5D8042-9374-4B94-9880-852C6C5B9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BC48-CACA-4804-931F-653F6E5A46B3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9F9E05-2407-4670-AC3B-17B289A1B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489D6-0FD2-47B1-9FD4-85C721470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70BB-45EF-4A56-8520-A560EC79A1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7065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B105A-7538-476B-940E-1D1DB729E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B5B5C-E80B-4BB4-AC33-81DC7BA5E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1C830-62F7-4A0E-A04A-FE6E74D8B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7B1777-BB59-483D-92C5-FE380BED2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BC48-CACA-4804-931F-653F6E5A46B3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286DB-FFBF-4BEE-896E-9BE20C218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B08334-BCA7-4E65-875A-1C538B9E9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70BB-45EF-4A56-8520-A560EC79A1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467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9DD45-23C5-480B-AE96-8CE4EA83D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0BEF50-8F56-4422-BC0C-599636C564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CEE90-D34D-400C-8F8A-8EE5E6A601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42C47A-393D-4B13-B7A2-9BF088F74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BC48-CACA-4804-931F-653F6E5A46B3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30EBCF-3DA7-431C-9F7E-EB20D7D23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7E4D7A-A05C-4959-AE3A-28396B99A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70BB-45EF-4A56-8520-A560EC79A1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3399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6A53A-6A3B-4530-90C4-A5E84C076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DF7B53-1759-42BE-ADAA-7274EF574E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9EC96-4826-46E0-97FB-1124D6CC4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BC48-CACA-4804-931F-653F6E5A46B3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73367-09D8-4CF6-B651-AB2E8FD1A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ED796-A9D0-4A53-840D-D2330EFE8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70BB-45EF-4A56-8520-A560EC79A1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148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3E38AB-D422-4C68-B897-3EF6B7E4BF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3830E5-CA79-4EDD-9414-C735742494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3841E-EDB6-4F06-B33C-56221C2B3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BC48-CACA-4804-931F-653F6E5A46B3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FF83A-77A7-4B74-A6CD-78F736180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2C61E-FFD1-42C8-A4F0-5466C858D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70BB-45EF-4A56-8520-A560EC79A1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6012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B2B133-C1EB-44E4-BDD9-066D93A3E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C636F-EC7C-4D13-8B84-438E9B432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0CEDD-CB81-4614-8AE4-7CAC257CF0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1BC48-CACA-4804-931F-653F6E5A46B3}" type="datetimeFigureOut">
              <a:rPr lang="en-IN" smtClean="0"/>
              <a:t>30-03-2020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3ACA2-289F-42AE-826C-DB580C672A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52284-D12E-414B-934E-CBA08E5588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270BB-45EF-4A56-8520-A560EC79A1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1302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star, animal&#10;&#10;Description automatically generated">
            <a:extLst>
              <a:ext uri="{FF2B5EF4-FFF2-40B4-BE49-F238E27FC236}">
                <a16:creationId xmlns:a16="http://schemas.microsoft.com/office/drawing/2014/main" id="{D88CE00F-3649-4B58-BC31-6E2A872E34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3CC41C4-4FCB-4A08-A6A6-F6D38D8F4D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150" y="3048000"/>
            <a:ext cx="3676650" cy="353377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FFFFFF"/>
                </a:solidFill>
              </a:rPr>
              <a:t>MA (GEOGRAPHY)</a:t>
            </a:r>
          </a:p>
          <a:p>
            <a:pPr algn="l"/>
            <a:r>
              <a:rPr lang="en-US" dirty="0">
                <a:solidFill>
                  <a:srgbClr val="FFFFFF"/>
                </a:solidFill>
              </a:rPr>
              <a:t>FINAL YEAR</a:t>
            </a:r>
          </a:p>
          <a:p>
            <a:pPr algn="l"/>
            <a:endParaRPr lang="en-US" dirty="0">
              <a:solidFill>
                <a:srgbClr val="FFFFFF"/>
              </a:solidFill>
            </a:endParaRPr>
          </a:p>
          <a:p>
            <a:pPr algn="l"/>
            <a:endParaRPr lang="en-US" dirty="0">
              <a:solidFill>
                <a:srgbClr val="FFFFFF"/>
              </a:solidFill>
            </a:endParaRPr>
          </a:p>
          <a:p>
            <a:pPr algn="l"/>
            <a:r>
              <a:rPr lang="en-US" dirty="0">
                <a:solidFill>
                  <a:srgbClr val="FFFFFF"/>
                </a:solidFill>
              </a:rPr>
              <a:t>PRESENTED BY:</a:t>
            </a:r>
          </a:p>
          <a:p>
            <a:pPr algn="l"/>
            <a:r>
              <a:rPr lang="en-US" sz="2000" dirty="0">
                <a:solidFill>
                  <a:srgbClr val="FFFFFF"/>
                </a:solidFill>
              </a:rPr>
              <a:t>Rekha Dahiya</a:t>
            </a:r>
          </a:p>
          <a:p>
            <a:pPr algn="l"/>
            <a:r>
              <a:rPr lang="en-US" sz="2000" dirty="0">
                <a:solidFill>
                  <a:srgbClr val="FFFFFF"/>
                </a:solidFill>
              </a:rPr>
              <a:t>Assistant Professor</a:t>
            </a:r>
          </a:p>
          <a:p>
            <a:pPr algn="l"/>
            <a:r>
              <a:rPr lang="en-US" sz="2000" dirty="0" err="1">
                <a:solidFill>
                  <a:srgbClr val="FFFFFF"/>
                </a:solidFill>
              </a:rPr>
              <a:t>Kanya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Mahavidalya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Kharkhoda</a:t>
            </a:r>
            <a:endParaRPr lang="en-US" sz="2000" dirty="0">
              <a:solidFill>
                <a:srgbClr val="FFFFFF"/>
              </a:solidFill>
            </a:endParaRPr>
          </a:p>
          <a:p>
            <a:pPr algn="l"/>
            <a:endParaRPr lang="en-US" dirty="0">
              <a:solidFill>
                <a:srgbClr val="FFFFFF"/>
              </a:solidFill>
            </a:endParaRPr>
          </a:p>
          <a:p>
            <a:pPr algn="l"/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053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D28BD3-8768-47A8-8A6F-59D73949D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/>
              <a:t>INTRODUCTION</a:t>
            </a:r>
          </a:p>
        </p:txBody>
      </p:sp>
      <p:cxnSp>
        <p:nvCxnSpPr>
          <p:cNvPr id="45" name="Straight Arrow Connector 11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900DC56-E6CF-4F96-866D-412C442C9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>
            <a:normAutofit/>
          </a:bodyPr>
          <a:lstStyle/>
          <a:p>
            <a:r>
              <a:rPr lang="en-US" sz="1800" dirty="0"/>
              <a:t>The modern world is seen as the world without geographical boundaries and any kind of barriers. </a:t>
            </a:r>
            <a:r>
              <a:rPr lang="en-US" sz="1800" dirty="0" err="1"/>
              <a:t>Globalisation</a:t>
            </a:r>
            <a:r>
              <a:rPr lang="en-US" sz="1800" dirty="0"/>
              <a:t> has been the major force behind this.</a:t>
            </a:r>
          </a:p>
          <a:p>
            <a:r>
              <a:rPr lang="en-US" sz="1800" dirty="0" err="1"/>
              <a:t>Globalisation</a:t>
            </a:r>
            <a:r>
              <a:rPr lang="en-US" sz="1800" dirty="0"/>
              <a:t> is the integration of the world economy and exchanging the ideas, products, technologies, etc.</a:t>
            </a:r>
          </a:p>
          <a:p>
            <a:r>
              <a:rPr lang="en-US" sz="1800" dirty="0"/>
              <a:t>The globalization hit India late but had huge impact on the nation’s economic policies and various other aspects.</a:t>
            </a:r>
          </a:p>
          <a:p>
            <a:pPr marL="0" indent="0">
              <a:buNone/>
            </a:pPr>
            <a:r>
              <a:rPr lang="en-US" sz="1800" dirty="0"/>
              <a:t> </a:t>
            </a:r>
          </a:p>
          <a:p>
            <a:pPr marL="0" indent="0">
              <a:buNone/>
            </a:pPr>
            <a:endParaRPr lang="en-IN" sz="1800" dirty="0"/>
          </a:p>
        </p:txBody>
      </p:sp>
      <p:pic>
        <p:nvPicPr>
          <p:cNvPr id="3" name="Picture 2" descr="A picture containing large, white, water, sitting&#10;&#10;Description automatically generated">
            <a:extLst>
              <a:ext uri="{FF2B5EF4-FFF2-40B4-BE49-F238E27FC236}">
                <a16:creationId xmlns:a16="http://schemas.microsoft.com/office/drawing/2014/main" id="{62B2C8AC-40DA-454A-B50C-9366D6668F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7" r="19275" b="-1"/>
          <a:stretch/>
        </p:blipFill>
        <p:spPr>
          <a:xfrm>
            <a:off x="5878849" y="10"/>
            <a:ext cx="6313150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0002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1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13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13700C-0899-48CA-9A21-0E2D2FBE8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i="1" u="sng">
                <a:solidFill>
                  <a:srgbClr val="000000"/>
                </a:solidFill>
                <a:latin typeface="Algerian" panose="04020705040A02060702" pitchFamily="82" charset="0"/>
                <a:cs typeface="Aharoni" panose="020B0604020202020204" pitchFamily="2" charset="-79"/>
              </a:rPr>
              <a:t>GLOBALISATION</a:t>
            </a:r>
            <a:endParaRPr lang="en-US" b="1" i="1" u="sng" dirty="0">
              <a:solidFill>
                <a:srgbClr val="000000"/>
              </a:solidFill>
              <a:latin typeface="Algerian" panose="04020705040A02060702" pitchFamily="82" charset="0"/>
              <a:cs typeface="Aharoni" panose="020B0604020202020204" pitchFamily="2" charset="-79"/>
            </a:endParaRPr>
          </a:p>
        </p:txBody>
      </p:sp>
      <p:sp>
        <p:nvSpPr>
          <p:cNvPr id="16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A person holding a tattoo&#10;&#10;Description automatically generated">
            <a:extLst>
              <a:ext uri="{FF2B5EF4-FFF2-40B4-BE49-F238E27FC236}">
                <a16:creationId xmlns:a16="http://schemas.microsoft.com/office/drawing/2014/main" id="{8EAC358E-4F54-4B4F-BB85-A4C461EA6C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6" b="-2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9" name="Content Placeholder 8">
            <a:extLst>
              <a:ext uri="{FF2B5EF4-FFF2-40B4-BE49-F238E27FC236}">
                <a16:creationId xmlns:a16="http://schemas.microsoft.com/office/drawing/2014/main" id="{BB671A07-CD69-4257-9FC1-CC6777510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009775"/>
            <a:ext cx="4977578" cy="4051196"/>
          </a:xfrm>
        </p:spPr>
        <p:txBody>
          <a:bodyPr anchor="ctr">
            <a:normAutofit/>
          </a:bodyPr>
          <a:lstStyle/>
          <a:p>
            <a:r>
              <a:rPr lang="en-US" sz="2000" dirty="0" err="1">
                <a:solidFill>
                  <a:srgbClr val="000000"/>
                </a:solidFill>
              </a:rPr>
              <a:t>Globalisation</a:t>
            </a:r>
            <a:r>
              <a:rPr lang="en-US" sz="2000" dirty="0">
                <a:solidFill>
                  <a:srgbClr val="000000"/>
                </a:solidFill>
              </a:rPr>
              <a:t> is the process of international integration arising from the interchange of the world views, products, ideas and other aspects of culture.</a:t>
            </a:r>
          </a:p>
          <a:p>
            <a:r>
              <a:rPr lang="en-US" sz="2000" dirty="0" err="1">
                <a:solidFill>
                  <a:srgbClr val="000000"/>
                </a:solidFill>
              </a:rPr>
              <a:t>Globalisation</a:t>
            </a:r>
            <a:r>
              <a:rPr lang="en-US" sz="2000" dirty="0">
                <a:solidFill>
                  <a:srgbClr val="000000"/>
                </a:solidFill>
              </a:rPr>
              <a:t> means rapid increase in the share of economic activities taking place across national borders.</a:t>
            </a:r>
          </a:p>
          <a:p>
            <a:r>
              <a:rPr lang="en-US" sz="2000" dirty="0">
                <a:solidFill>
                  <a:srgbClr val="000000"/>
                </a:solidFill>
              </a:rPr>
              <a:t>Today, the economies of most countries are so interconnected that the form part of a single, independent global economy.</a:t>
            </a:r>
          </a:p>
        </p:txBody>
      </p:sp>
    </p:spTree>
    <p:extLst>
      <p:ext uri="{BB962C8B-B14F-4D97-AF65-F5344CB8AC3E}">
        <p14:creationId xmlns:p14="http://schemas.microsoft.com/office/powerpoint/2010/main" val="1834727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D6C86E-EB48-46CA-80ED-D3754C771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Dimensions</a:t>
            </a:r>
            <a:r>
              <a:rPr lang="en-US" dirty="0"/>
              <a:t> </a:t>
            </a:r>
            <a:r>
              <a:rPr lang="en-US" b="1" dirty="0"/>
              <a:t>of</a:t>
            </a:r>
            <a:r>
              <a:rPr lang="en-US" dirty="0"/>
              <a:t> </a:t>
            </a:r>
            <a:endParaRPr lang="en-IN" dirty="0"/>
          </a:p>
        </p:txBody>
      </p:sp>
      <p:pic>
        <p:nvPicPr>
          <p:cNvPr id="5" name="Content Placeholder 4" descr="A picture containing game&#10;&#10;Description automatically generated">
            <a:extLst>
              <a:ext uri="{FF2B5EF4-FFF2-40B4-BE49-F238E27FC236}">
                <a16:creationId xmlns:a16="http://schemas.microsoft.com/office/drawing/2014/main" id="{12011903-E5EB-4655-9A81-0AEC40C6CDD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74" y="604837"/>
            <a:ext cx="6896101" cy="5414963"/>
          </a:xfrm>
        </p:spPr>
      </p:pic>
    </p:spTree>
    <p:extLst>
      <p:ext uri="{BB962C8B-B14F-4D97-AF65-F5344CB8AC3E}">
        <p14:creationId xmlns:p14="http://schemas.microsoft.com/office/powerpoint/2010/main" val="65838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24413-EEB1-4ADB-B652-B68C9248E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/>
              <a:t>Globalisation of Indian Economy</a:t>
            </a:r>
            <a:endParaRPr lang="en-IN" b="1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171C72-B004-4E49-A53D-B2F5509DC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1015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Indian economy adopted the policy of restriction after the independence.</a:t>
            </a:r>
          </a:p>
          <a:p>
            <a:r>
              <a:rPr lang="en-US" dirty="0"/>
              <a:t>But in 1991, due to the economic crisis the Government  of India decided to open its market for the foreign investments.</a:t>
            </a:r>
          </a:p>
          <a:p>
            <a:r>
              <a:rPr lang="en-US" dirty="0"/>
              <a:t>The economic policies adopted had impact on every sector of the Indian economy.</a:t>
            </a:r>
            <a:endParaRPr lang="en-IN" dirty="0"/>
          </a:p>
        </p:txBody>
      </p:sp>
      <p:pic>
        <p:nvPicPr>
          <p:cNvPr id="4" name="Picture 3" descr="A picture containing table, small, sitting, green&#10;&#10;Description automatically generated">
            <a:extLst>
              <a:ext uri="{FF2B5EF4-FFF2-40B4-BE49-F238E27FC236}">
                <a16:creationId xmlns:a16="http://schemas.microsoft.com/office/drawing/2014/main" id="{43F7533C-D389-4555-B11F-E98DC84D3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550" y="1876425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61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map, text&#10;&#10;Description automatically generated">
            <a:extLst>
              <a:ext uri="{FF2B5EF4-FFF2-40B4-BE49-F238E27FC236}">
                <a16:creationId xmlns:a16="http://schemas.microsoft.com/office/drawing/2014/main" id="{969808DE-EDC7-40B8-B6B4-D0355D6C4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6" y="1590675"/>
            <a:ext cx="8810624" cy="51054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6BBAFA2-E0E1-4E9C-9F9A-CC169132E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Aspects of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Globalisation</a:t>
            </a:r>
            <a:endParaRPr lang="en-IN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437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EBFDB7D-DD97-44CE-AFFB-458781A3D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9D1F268F-B891-4E44-98AF-1942C39D56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389"/>
          <a:stretch/>
        </p:blipFill>
        <p:spPr>
          <a:xfrm>
            <a:off x="-503854" y="-106994"/>
            <a:ext cx="8995345" cy="6857990"/>
          </a:xfrm>
          <a:custGeom>
            <a:avLst/>
            <a:gdLst/>
            <a:ahLst/>
            <a:cxnLst/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Freeform 5">
            <a:extLst>
              <a:ext uri="{FF2B5EF4-FFF2-40B4-BE49-F238E27FC236}">
                <a16:creationId xmlns:a16="http://schemas.microsoft.com/office/drawing/2014/main" id="{50F864A1-23CF-4954-887F-3C4458622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160561" y="1348782"/>
            <a:ext cx="935037" cy="824315"/>
          </a:xfrm>
          <a:custGeom>
            <a:avLst/>
            <a:gdLst>
              <a:gd name="T0" fmla="*/ 225 w 785"/>
              <a:gd name="T1" fmla="*/ 692 h 692"/>
              <a:gd name="T2" fmla="*/ 177 w 785"/>
              <a:gd name="T3" fmla="*/ 665 h 692"/>
              <a:gd name="T4" fmla="*/ 9 w 785"/>
              <a:gd name="T5" fmla="*/ 374 h 692"/>
              <a:gd name="T6" fmla="*/ 9 w 785"/>
              <a:gd name="T7" fmla="*/ 318 h 692"/>
              <a:gd name="T8" fmla="*/ 177 w 785"/>
              <a:gd name="T9" fmla="*/ 27 h 692"/>
              <a:gd name="T10" fmla="*/ 225 w 785"/>
              <a:gd name="T11" fmla="*/ 0 h 692"/>
              <a:gd name="T12" fmla="*/ 561 w 785"/>
              <a:gd name="T13" fmla="*/ 0 h 692"/>
              <a:gd name="T14" fmla="*/ 609 w 785"/>
              <a:gd name="T15" fmla="*/ 27 h 692"/>
              <a:gd name="T16" fmla="*/ 777 w 785"/>
              <a:gd name="T17" fmla="*/ 318 h 692"/>
              <a:gd name="T18" fmla="*/ 777 w 785"/>
              <a:gd name="T19" fmla="*/ 374 h 692"/>
              <a:gd name="T20" fmla="*/ 609 w 785"/>
              <a:gd name="T21" fmla="*/ 665 h 692"/>
              <a:gd name="T22" fmla="*/ 561 w 785"/>
              <a:gd name="T23" fmla="*/ 692 h 692"/>
              <a:gd name="T24" fmla="*/ 225 w 785"/>
              <a:gd name="T25" fmla="*/ 69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5" h="692">
                <a:moveTo>
                  <a:pt x="225" y="692"/>
                </a:moveTo>
                <a:cubicBezTo>
                  <a:pt x="207" y="692"/>
                  <a:pt x="185" y="680"/>
                  <a:pt x="177" y="665"/>
                </a:cubicBezTo>
                <a:cubicBezTo>
                  <a:pt x="9" y="374"/>
                  <a:pt x="9" y="374"/>
                  <a:pt x="9" y="374"/>
                </a:cubicBezTo>
                <a:cubicBezTo>
                  <a:pt x="0" y="358"/>
                  <a:pt x="0" y="334"/>
                  <a:pt x="9" y="318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85" y="12"/>
                  <a:pt x="207" y="0"/>
                  <a:pt x="225" y="0"/>
                </a:cubicBezTo>
                <a:cubicBezTo>
                  <a:pt x="561" y="0"/>
                  <a:pt x="561" y="0"/>
                  <a:pt x="561" y="0"/>
                </a:cubicBezTo>
                <a:cubicBezTo>
                  <a:pt x="578" y="0"/>
                  <a:pt x="600" y="12"/>
                  <a:pt x="609" y="27"/>
                </a:cubicBezTo>
                <a:cubicBezTo>
                  <a:pt x="777" y="318"/>
                  <a:pt x="777" y="318"/>
                  <a:pt x="777" y="318"/>
                </a:cubicBezTo>
                <a:cubicBezTo>
                  <a:pt x="785" y="334"/>
                  <a:pt x="785" y="358"/>
                  <a:pt x="777" y="374"/>
                </a:cubicBezTo>
                <a:cubicBezTo>
                  <a:pt x="609" y="665"/>
                  <a:pt x="609" y="665"/>
                  <a:pt x="609" y="665"/>
                </a:cubicBezTo>
                <a:cubicBezTo>
                  <a:pt x="600" y="680"/>
                  <a:pt x="578" y="692"/>
                  <a:pt x="561" y="692"/>
                </a:cubicBezTo>
                <a:lnTo>
                  <a:pt x="225" y="692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8D313E8C-7457-407E-BDA5-EACA44D38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960661" y="1000124"/>
            <a:ext cx="762167" cy="671915"/>
          </a:xfrm>
          <a:custGeom>
            <a:avLst/>
            <a:gdLst>
              <a:gd name="T0" fmla="*/ 225 w 785"/>
              <a:gd name="T1" fmla="*/ 692 h 692"/>
              <a:gd name="T2" fmla="*/ 177 w 785"/>
              <a:gd name="T3" fmla="*/ 665 h 692"/>
              <a:gd name="T4" fmla="*/ 9 w 785"/>
              <a:gd name="T5" fmla="*/ 374 h 692"/>
              <a:gd name="T6" fmla="*/ 9 w 785"/>
              <a:gd name="T7" fmla="*/ 318 h 692"/>
              <a:gd name="T8" fmla="*/ 177 w 785"/>
              <a:gd name="T9" fmla="*/ 27 h 692"/>
              <a:gd name="T10" fmla="*/ 225 w 785"/>
              <a:gd name="T11" fmla="*/ 0 h 692"/>
              <a:gd name="T12" fmla="*/ 561 w 785"/>
              <a:gd name="T13" fmla="*/ 0 h 692"/>
              <a:gd name="T14" fmla="*/ 609 w 785"/>
              <a:gd name="T15" fmla="*/ 27 h 692"/>
              <a:gd name="T16" fmla="*/ 777 w 785"/>
              <a:gd name="T17" fmla="*/ 318 h 692"/>
              <a:gd name="T18" fmla="*/ 777 w 785"/>
              <a:gd name="T19" fmla="*/ 374 h 692"/>
              <a:gd name="T20" fmla="*/ 609 w 785"/>
              <a:gd name="T21" fmla="*/ 665 h 692"/>
              <a:gd name="T22" fmla="*/ 561 w 785"/>
              <a:gd name="T23" fmla="*/ 692 h 692"/>
              <a:gd name="T24" fmla="*/ 225 w 785"/>
              <a:gd name="T25" fmla="*/ 69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5" h="692">
                <a:moveTo>
                  <a:pt x="225" y="692"/>
                </a:moveTo>
                <a:cubicBezTo>
                  <a:pt x="207" y="692"/>
                  <a:pt x="185" y="680"/>
                  <a:pt x="177" y="665"/>
                </a:cubicBezTo>
                <a:cubicBezTo>
                  <a:pt x="9" y="374"/>
                  <a:pt x="9" y="374"/>
                  <a:pt x="9" y="374"/>
                </a:cubicBezTo>
                <a:cubicBezTo>
                  <a:pt x="0" y="358"/>
                  <a:pt x="0" y="334"/>
                  <a:pt x="9" y="318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85" y="12"/>
                  <a:pt x="207" y="0"/>
                  <a:pt x="225" y="0"/>
                </a:cubicBezTo>
                <a:cubicBezTo>
                  <a:pt x="561" y="0"/>
                  <a:pt x="561" y="0"/>
                  <a:pt x="561" y="0"/>
                </a:cubicBezTo>
                <a:cubicBezTo>
                  <a:pt x="578" y="0"/>
                  <a:pt x="600" y="12"/>
                  <a:pt x="609" y="27"/>
                </a:cubicBezTo>
                <a:cubicBezTo>
                  <a:pt x="777" y="318"/>
                  <a:pt x="777" y="318"/>
                  <a:pt x="777" y="318"/>
                </a:cubicBezTo>
                <a:cubicBezTo>
                  <a:pt x="785" y="334"/>
                  <a:pt x="785" y="358"/>
                  <a:pt x="777" y="374"/>
                </a:cubicBezTo>
                <a:cubicBezTo>
                  <a:pt x="609" y="665"/>
                  <a:pt x="609" y="665"/>
                  <a:pt x="609" y="665"/>
                </a:cubicBezTo>
                <a:cubicBezTo>
                  <a:pt x="600" y="680"/>
                  <a:pt x="578" y="692"/>
                  <a:pt x="561" y="692"/>
                </a:cubicBezTo>
                <a:lnTo>
                  <a:pt x="225" y="692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A picture containing food&#10;&#10;Description automatically generated">
            <a:extLst>
              <a:ext uri="{FF2B5EF4-FFF2-40B4-BE49-F238E27FC236}">
                <a16:creationId xmlns:a16="http://schemas.microsoft.com/office/drawing/2014/main" id="{E76DF79D-37B6-4D84-85CE-060B993F2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458" y="316149"/>
            <a:ext cx="4176406" cy="622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13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Freeform: Shape 11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A picture containing building, game&#10;&#10;Description automatically generated">
            <a:extLst>
              <a:ext uri="{FF2B5EF4-FFF2-40B4-BE49-F238E27FC236}">
                <a16:creationId xmlns:a16="http://schemas.microsoft.com/office/drawing/2014/main" id="{91BFA278-61D6-47C8-8610-F63FEF7C1C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r="1512" b="-1"/>
          <a:stretch/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05100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riding on the back of a sunset&#10;&#10;Description automatically generated">
            <a:extLst>
              <a:ext uri="{FF2B5EF4-FFF2-40B4-BE49-F238E27FC236}">
                <a16:creationId xmlns:a16="http://schemas.microsoft.com/office/drawing/2014/main" id="{FBD8F130-2B76-4B88-8EEA-07FB23ABC2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0" b="937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7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0599ED-9ECE-494D-9507-F07F989D9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600" b="1" dirty="0"/>
              <a:t>Impact of </a:t>
            </a:r>
            <a:r>
              <a:rPr lang="en-US" sz="3600" b="1" dirty="0" err="1"/>
              <a:t>Globalisation</a:t>
            </a:r>
            <a:endParaRPr lang="en-US" sz="3600" b="1" dirty="0"/>
          </a:p>
        </p:txBody>
      </p:sp>
      <p:cxnSp>
        <p:nvCxnSpPr>
          <p:cNvPr id="18" name="Straight Connector 15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9F0517B-9C55-4591-A35D-FB1346DCC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anchor="ctr">
            <a:normAutofit/>
          </a:bodyPr>
          <a:lstStyle/>
          <a:p>
            <a:r>
              <a:rPr lang="en-US" sz="1800" dirty="0"/>
              <a:t>Rapid growth of business.</a:t>
            </a:r>
          </a:p>
          <a:p>
            <a:r>
              <a:rPr lang="en-US" sz="1800" dirty="0"/>
              <a:t>Opportunity to go global.</a:t>
            </a:r>
          </a:p>
          <a:p>
            <a:r>
              <a:rPr lang="en-US" sz="1800" dirty="0"/>
              <a:t>Introduction of various new technologies.</a:t>
            </a:r>
          </a:p>
          <a:p>
            <a:r>
              <a:rPr lang="en-US" sz="1800" dirty="0"/>
              <a:t>Rise in access of technology in rural areas.</a:t>
            </a:r>
          </a:p>
          <a:p>
            <a:r>
              <a:rPr lang="en-US" sz="1800" dirty="0"/>
              <a:t>New technology in agriculture.</a:t>
            </a:r>
          </a:p>
          <a:p>
            <a:r>
              <a:rPr lang="en-US" sz="1800" dirty="0"/>
              <a:t>Literate farmers.</a:t>
            </a:r>
          </a:p>
          <a:p>
            <a:r>
              <a:rPr lang="en-US" sz="1800" dirty="0"/>
              <a:t>Rise in literacy rate and standard of living.</a:t>
            </a:r>
          </a:p>
        </p:txBody>
      </p:sp>
    </p:spTree>
    <p:extLst>
      <p:ext uri="{BB962C8B-B14F-4D97-AF65-F5344CB8AC3E}">
        <p14:creationId xmlns:p14="http://schemas.microsoft.com/office/powerpoint/2010/main" val="2043331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47EFC-E8D9-41C6-93AF-281CA2BAC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n-US" b="1"/>
              <a:t>Conclusion</a:t>
            </a:r>
            <a:r>
              <a:rPr lang="en-US"/>
              <a:t> </a:t>
            </a:r>
            <a:endParaRPr lang="en-IN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F8ECD22-9D80-413E-82CD-A3914B8EE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>
            <a:normAutofit/>
          </a:bodyPr>
          <a:lstStyle/>
          <a:p>
            <a:r>
              <a:rPr lang="en-US" sz="1800" dirty="0" err="1"/>
              <a:t>Globalisation</a:t>
            </a:r>
            <a:r>
              <a:rPr lang="en-US" sz="1800" dirty="0"/>
              <a:t> has increased the trade of products, ideas, technologies etc. and created the world without boundaries but it also had some negative impact on the developing countries.</a:t>
            </a:r>
          </a:p>
          <a:p>
            <a:r>
              <a:rPr lang="en-US" sz="1800" dirty="0"/>
              <a:t>Following with globalization, India is shinning in nearly every prospect. India is getting a global recognition and slowly moving towards becoming a major economic and political strength. </a:t>
            </a:r>
          </a:p>
          <a:p>
            <a:r>
              <a:rPr lang="en-US" sz="1800" dirty="0"/>
              <a:t>Though, the development is progressing rapidly, still many basic problems like rural poverty, corruption and political instability remained unsolved.</a:t>
            </a:r>
          </a:p>
        </p:txBody>
      </p:sp>
      <p:pic>
        <p:nvPicPr>
          <p:cNvPr id="5" name="Content Placeholder 4" descr="A picture containing table, painted, painting, game&#10;&#10;Description automatically generated">
            <a:extLst>
              <a:ext uri="{FF2B5EF4-FFF2-40B4-BE49-F238E27FC236}">
                <a16:creationId xmlns:a16="http://schemas.microsoft.com/office/drawing/2014/main" id="{E5A445DB-6BAB-4AD4-BBAA-47BF2CE603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58" b="10962"/>
          <a:stretch/>
        </p:blipFill>
        <p:spPr>
          <a:xfrm>
            <a:off x="5878849" y="10"/>
            <a:ext cx="6313150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25548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334</Words>
  <Application>Microsoft Office PowerPoint</Application>
  <PresentationFormat>Widescreen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Algerian</vt:lpstr>
      <vt:lpstr>Arial</vt:lpstr>
      <vt:lpstr>Calibri</vt:lpstr>
      <vt:lpstr>Calibri Light</vt:lpstr>
      <vt:lpstr>Office Theme</vt:lpstr>
      <vt:lpstr>PowerPoint Presentation</vt:lpstr>
      <vt:lpstr>INTRODUCTION</vt:lpstr>
      <vt:lpstr>GLOBALISATION</vt:lpstr>
      <vt:lpstr>Dimensions of </vt:lpstr>
      <vt:lpstr>Globalisation of Indian Economy</vt:lpstr>
      <vt:lpstr>Aspects of Globalisation</vt:lpstr>
      <vt:lpstr>PowerPoint Presentation</vt:lpstr>
      <vt:lpstr>PowerPoint Presentation</vt:lpstr>
      <vt:lpstr>Impact of Globalisation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4</cp:revision>
  <dcterms:created xsi:type="dcterms:W3CDTF">2020-03-30T11:07:11Z</dcterms:created>
  <dcterms:modified xsi:type="dcterms:W3CDTF">2020-03-30T11:17:03Z</dcterms:modified>
</cp:coreProperties>
</file>